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0" r:id="rId4"/>
    <p:sldId id="291" r:id="rId5"/>
    <p:sldId id="293" r:id="rId6"/>
    <p:sldId id="292" r:id="rId7"/>
    <p:sldId id="294" r:id="rId8"/>
    <p:sldId id="295" r:id="rId9"/>
    <p:sldId id="296" r:id="rId10"/>
    <p:sldId id="297" r:id="rId11"/>
    <p:sldId id="298" r:id="rId12"/>
    <p:sldId id="315" r:id="rId13"/>
    <p:sldId id="299" r:id="rId14"/>
    <p:sldId id="300" r:id="rId15"/>
    <p:sldId id="290" r:id="rId16"/>
    <p:sldId id="302" r:id="rId17"/>
    <p:sldId id="303" r:id="rId18"/>
    <p:sldId id="304" r:id="rId19"/>
    <p:sldId id="305" r:id="rId20"/>
    <p:sldId id="306" r:id="rId21"/>
    <p:sldId id="307" r:id="rId22"/>
    <p:sldId id="310" r:id="rId23"/>
    <p:sldId id="311" r:id="rId24"/>
    <p:sldId id="308" r:id="rId25"/>
    <p:sldId id="312" r:id="rId26"/>
    <p:sldId id="309" r:id="rId27"/>
    <p:sldId id="313" r:id="rId28"/>
    <p:sldId id="30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58E9D-A3CC-4E70-8DD8-DE698DF23D93}" v="39" dt="2025-02-17T02:20:39.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em Sadvakasova" userId="3764bfe67986e31a" providerId="LiveId" clId="{83B58E9D-A3CC-4E70-8DD8-DE698DF23D93}"/>
    <pc:docChg chg="undo custSel addSld delSld modSld">
      <pc:chgData name="Asem Sadvakasova" userId="3764bfe67986e31a" providerId="LiveId" clId="{83B58E9D-A3CC-4E70-8DD8-DE698DF23D93}" dt="2025-02-17T04:13:27.795" v="117" actId="20577"/>
      <pc:docMkLst>
        <pc:docMk/>
      </pc:docMkLst>
      <pc:sldChg chg="addSp delSp modSp mod">
        <pc:chgData name="Asem Sadvakasova" userId="3764bfe67986e31a" providerId="LiveId" clId="{83B58E9D-A3CC-4E70-8DD8-DE698DF23D93}" dt="2025-02-17T02:18:40.763" v="79" actId="1076"/>
        <pc:sldMkLst>
          <pc:docMk/>
          <pc:sldMk cId="0" sldId="256"/>
        </pc:sldMkLst>
        <pc:spChg chg="mod">
          <ac:chgData name="Asem Sadvakasova" userId="3764bfe67986e31a" providerId="LiveId" clId="{83B58E9D-A3CC-4E70-8DD8-DE698DF23D93}" dt="2025-02-17T02:18:35.394" v="76" actId="1076"/>
          <ac:spMkLst>
            <pc:docMk/>
            <pc:sldMk cId="0" sldId="256"/>
            <ac:spMk id="4" creationId="{00000000-0000-0000-0000-000000000000}"/>
          </ac:spMkLst>
        </pc:spChg>
        <pc:spChg chg="add mod">
          <ac:chgData name="Asem Sadvakasova" userId="3764bfe67986e31a" providerId="LiveId" clId="{83B58E9D-A3CC-4E70-8DD8-DE698DF23D93}" dt="2025-02-14T05:39:10.670" v="44" actId="6549"/>
          <ac:spMkLst>
            <pc:docMk/>
            <pc:sldMk cId="0" sldId="256"/>
            <ac:spMk id="6" creationId="{FE06FF54-AAD6-6690-BC63-33E2EE394659}"/>
          </ac:spMkLst>
        </pc:spChg>
        <pc:picChg chg="mod">
          <ac:chgData name="Asem Sadvakasova" userId="3764bfe67986e31a" providerId="LiveId" clId="{83B58E9D-A3CC-4E70-8DD8-DE698DF23D93}" dt="2025-02-17T02:18:40.763" v="79" actId="1076"/>
          <ac:picMkLst>
            <pc:docMk/>
            <pc:sldMk cId="0" sldId="256"/>
            <ac:picMk id="3" creationId="{00000000-0000-0000-0000-000000000000}"/>
          </ac:picMkLst>
        </pc:picChg>
      </pc:sldChg>
      <pc:sldChg chg="addSp delSp modSp mod">
        <pc:chgData name="Asem Sadvakasova" userId="3764bfe67986e31a" providerId="LiveId" clId="{83B58E9D-A3CC-4E70-8DD8-DE698DF23D93}" dt="2025-02-17T02:20:38.807" v="115" actId="14100"/>
        <pc:sldMkLst>
          <pc:docMk/>
          <pc:sldMk cId="0" sldId="258"/>
        </pc:sldMkLst>
        <pc:spChg chg="mod">
          <ac:chgData name="Asem Sadvakasova" userId="3764bfe67986e31a" providerId="LiveId" clId="{83B58E9D-A3CC-4E70-8DD8-DE698DF23D93}" dt="2025-02-17T02:20:35.527" v="109" actId="14100"/>
          <ac:spMkLst>
            <pc:docMk/>
            <pc:sldMk cId="0" sldId="258"/>
            <ac:spMk id="3" creationId="{00000000-0000-0000-0000-000000000000}"/>
          </ac:spMkLst>
        </pc:spChg>
        <pc:spChg chg="add del">
          <ac:chgData name="Asem Sadvakasova" userId="3764bfe67986e31a" providerId="LiveId" clId="{83B58E9D-A3CC-4E70-8DD8-DE698DF23D93}" dt="2025-02-17T02:20:35.943" v="110" actId="478"/>
          <ac:spMkLst>
            <pc:docMk/>
            <pc:sldMk cId="0" sldId="258"/>
            <ac:spMk id="6" creationId="{00000000-0000-0000-0000-000000000000}"/>
          </ac:spMkLst>
        </pc:spChg>
        <pc:spChg chg="add del mod">
          <ac:chgData name="Asem Sadvakasova" userId="3764bfe67986e31a" providerId="LiveId" clId="{83B58E9D-A3CC-4E70-8DD8-DE698DF23D93}" dt="2025-02-17T02:20:34.927" v="107" actId="22"/>
          <ac:spMkLst>
            <pc:docMk/>
            <pc:sldMk cId="0" sldId="258"/>
            <ac:spMk id="8" creationId="{9FAA9FDC-49E0-D102-C8E3-F571CB27C436}"/>
          </ac:spMkLst>
        </pc:spChg>
        <pc:picChg chg="add mod">
          <ac:chgData name="Asem Sadvakasova" userId="3764bfe67986e31a" providerId="LiveId" clId="{83B58E9D-A3CC-4E70-8DD8-DE698DF23D93}" dt="2025-02-17T02:20:38.807" v="115" actId="14100"/>
          <ac:picMkLst>
            <pc:docMk/>
            <pc:sldMk cId="0" sldId="258"/>
            <ac:picMk id="5" creationId="{1ACAB237-93F4-0D45-6F1F-7FA42BAC195B}"/>
          </ac:picMkLst>
        </pc:picChg>
      </pc:sldChg>
      <pc:sldChg chg="addSp modSp mod">
        <pc:chgData name="Asem Sadvakasova" userId="3764bfe67986e31a" providerId="LiveId" clId="{83B58E9D-A3CC-4E70-8DD8-DE698DF23D93}" dt="2025-02-14T06:17:51.491" v="75" actId="1076"/>
        <pc:sldMkLst>
          <pc:docMk/>
          <pc:sldMk cId="0" sldId="260"/>
        </pc:sldMkLst>
        <pc:spChg chg="mod">
          <ac:chgData name="Asem Sadvakasova" userId="3764bfe67986e31a" providerId="LiveId" clId="{83B58E9D-A3CC-4E70-8DD8-DE698DF23D93}" dt="2025-02-14T06:17:32.069" v="73" actId="27636"/>
          <ac:spMkLst>
            <pc:docMk/>
            <pc:sldMk cId="0" sldId="260"/>
            <ac:spMk id="3" creationId="{00000000-0000-0000-0000-000000000000}"/>
          </ac:spMkLst>
        </pc:spChg>
        <pc:picChg chg="add mod">
          <ac:chgData name="Asem Sadvakasova" userId="3764bfe67986e31a" providerId="LiveId" clId="{83B58E9D-A3CC-4E70-8DD8-DE698DF23D93}" dt="2025-02-14T06:17:51.491" v="75" actId="1076"/>
          <ac:picMkLst>
            <pc:docMk/>
            <pc:sldMk cId="0" sldId="260"/>
            <ac:picMk id="2" creationId="{88542949-789E-DB10-0913-9EA19C00FD43}"/>
          </ac:picMkLst>
        </pc:picChg>
      </pc:sldChg>
      <pc:sldChg chg="modSp mod">
        <pc:chgData name="Asem Sadvakasova" userId="3764bfe67986e31a" providerId="LiveId" clId="{83B58E9D-A3CC-4E70-8DD8-DE698DF23D93}" dt="2025-02-17T04:13:27.795" v="117" actId="20577"/>
        <pc:sldMkLst>
          <pc:docMk/>
          <pc:sldMk cId="0" sldId="304"/>
        </pc:sldMkLst>
        <pc:spChg chg="mod">
          <ac:chgData name="Asem Sadvakasova" userId="3764bfe67986e31a" providerId="LiveId" clId="{83B58E9D-A3CC-4E70-8DD8-DE698DF23D93}" dt="2025-02-17T04:13:27.795" v="117" actId="20577"/>
          <ac:spMkLst>
            <pc:docMk/>
            <pc:sldMk cId="0" sldId="304"/>
            <ac:spMk id="31745" creationId="{00000000-0000-0000-0000-000000000000}"/>
          </ac:spMkLst>
        </pc:spChg>
      </pc:sldChg>
      <pc:sldChg chg="addSp delSp modSp new add del mod">
        <pc:chgData name="Asem Sadvakasova" userId="3764bfe67986e31a" providerId="LiveId" clId="{83B58E9D-A3CC-4E70-8DD8-DE698DF23D93}" dt="2025-02-17T02:20:42.595" v="116" actId="2696"/>
        <pc:sldMkLst>
          <pc:docMk/>
          <pc:sldMk cId="3188556336"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9ECEE-BC2B-40C5-82E9-87EDACF60997}" type="datetimeFigureOut">
              <a:rPr lang="ru-RU" smtClean="0"/>
              <a:pPr/>
              <a:t>14.02.2025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9E121-327B-4902-BDC4-1D50B0B12FD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C790B1D-47CC-4030-BCA3-29072F3AEC6E}"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B12288-0227-433B-8B41-B857493934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90B1D-47CC-4030-BCA3-29072F3AEC6E}" type="datetimeFigureOut">
              <a:rPr lang="ru-RU" smtClean="0"/>
              <a:pPr/>
              <a:t>14.02.2025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12288-0227-433B-8B41-B857493934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44265" y="-459432"/>
            <a:ext cx="8748464" cy="2952327"/>
          </a:xfrm>
        </p:spPr>
        <p:txBody>
          <a:bodyPr>
            <a:normAutofit/>
          </a:bodyPr>
          <a:lstStyle/>
          <a:p>
            <a:br>
              <a:rPr lang="kk-KZ" sz="2800" i="1" dirty="0">
                <a:latin typeface="Times New Roman" pitchFamily="18" charset="0"/>
                <a:cs typeface="Times New Roman" pitchFamily="18" charset="0"/>
              </a:rPr>
            </a:br>
            <a:r>
              <a:rPr lang="kk-KZ" sz="2800" i="1" dirty="0">
                <a:latin typeface="Times New Roman" pitchFamily="18" charset="0"/>
                <a:cs typeface="Times New Roman" pitchFamily="18" charset="0"/>
              </a:rPr>
              <a:t>Лекция </a:t>
            </a:r>
            <a:r>
              <a:rPr lang="ru-RU" sz="2800" i="1" dirty="0">
                <a:latin typeface="Times New Roman" pitchFamily="18" charset="0"/>
                <a:cs typeface="Times New Roman" pitchFamily="18" charset="0"/>
              </a:rPr>
              <a:t>4. Методы водной микробиологии</a:t>
            </a:r>
            <a:endParaRPr lang="ru-RU" sz="2800" dirty="0">
              <a:latin typeface="Times New Roman" pitchFamily="18" charset="0"/>
              <a:cs typeface="Times New Roman" pitchFamily="18" charset="0"/>
            </a:endParaRPr>
          </a:p>
        </p:txBody>
      </p:sp>
      <p:pic>
        <p:nvPicPr>
          <p:cNvPr id="3" name="Picture 6" descr="Фото КазН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0439" y="1844824"/>
            <a:ext cx="5763121" cy="33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E06FF54-AAD6-6690-BC63-33E2EE394659}"/>
              </a:ext>
            </a:extLst>
          </p:cNvPr>
          <p:cNvSpPr txBox="1"/>
          <p:nvPr/>
        </p:nvSpPr>
        <p:spPr>
          <a:xfrm>
            <a:off x="5580112" y="5877272"/>
            <a:ext cx="4572000" cy="646331"/>
          </a:xfrm>
          <a:prstGeom prst="rect">
            <a:avLst/>
          </a:prstGeom>
          <a:noFill/>
        </p:spPr>
        <p:txBody>
          <a:bodyPr wrap="square">
            <a:spAutoFit/>
          </a:bodyPr>
          <a:lstStyle/>
          <a:p>
            <a:r>
              <a:rPr lang="ru-RU" sz="1800" i="1" dirty="0">
                <a:latin typeface="Times New Roman" pitchFamily="18" charset="0"/>
                <a:cs typeface="Times New Roman" pitchFamily="18" charset="0"/>
              </a:rPr>
              <a:t>Профессор, к.б.н.</a:t>
            </a:r>
          </a:p>
          <a:p>
            <a:r>
              <a:rPr lang="ru-RU" sz="1800" i="1" dirty="0">
                <a:latin typeface="Times New Roman" pitchFamily="18" charset="0"/>
                <a:cs typeface="Times New Roman" pitchFamily="18" charset="0"/>
              </a:rPr>
              <a:t>Садвакасова А.К.</a:t>
            </a:r>
            <a:endParaRPr lang="LID409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51520" y="0"/>
            <a:ext cx="8424936"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strike="noStrike" cap="none" normalizeH="0" baseline="0" dirty="0">
                <a:ln>
                  <a:noFill/>
                </a:ln>
                <a:solidFill>
                  <a:schemeClr val="accent1"/>
                </a:solidFill>
                <a:effectLst/>
                <a:latin typeface="Times New Roman" pitchFamily="18" charset="0"/>
                <a:ea typeface="Times New Roman" pitchFamily="18" charset="0"/>
                <a:cs typeface="Times New Roman" pitchFamily="18" charset="0"/>
              </a:rPr>
              <a:t>Изучение органолептических показателей воды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strike="noStrike" cap="none" normalizeH="0" baseline="0" dirty="0">
              <a:ln>
                <a:noFill/>
              </a:ln>
              <a:solidFill>
                <a:schemeClr val="accent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Органолептические методы анализа основаны на оценке параметров окружающей среды при помощи органов чувств (зрения, обоняния).</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Цвет воды</a:t>
            </a:r>
            <a:endParaRPr kumimoji="0" lang="ru-RU" b="0" i="0" u="sng"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Для определения цвета воды необходимы пробирка  и белый лист бумаги.</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Заполняют пробирку водой. Цвет воды отмечают, сравнивая его с белым фоном бумаги (голубой, зеленый, серый, желтый, коричневый). Для источников хозяйственного водоснабжения цвет не должен обнаруживаться в столбике высотой 20 см, для водоемов культурно-бытового назначения — 10 см.</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Прозрачность/ мутность</a:t>
            </a:r>
            <a:endParaRPr kumimoji="0" lang="ru-RU" b="0" i="0" u="sng"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Прозрачность воды зависит от нескольких факторов: количества взвешенных частиц ила, глины, песка, микроорганизмов, а также наличия химических веществ.</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Для определения прозрачности воды берут мерный цилиндр.</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Наполняют цилиндр водой до высоты 20 см. Затем пробуют сверху прочитать газетный текст, находящийся на расстоянии 4 см от дна цилиндра.</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Если прочитать невозможно, сливают воду до тех пор, пока буквы не станут отчётливо видны.</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Высоту столба воды измеряют линейкой и выражают прозрачность воды в сантиметрах.</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9512" y="0"/>
            <a:ext cx="252028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Запах</a:t>
            </a:r>
            <a:endParaRPr kumimoji="0" lang="ru-RU" sz="1600" b="0" i="0" u="sng"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Запах воде придают вещества, которые попадают в неё естественным путём или со сточными водами. Для определения запаха воды при обычных условиях закр</a:t>
            </a:r>
            <a:r>
              <a:rPr lang="ru-RU" sz="1600" dirty="0">
                <a:latin typeface="Times New Roman" pitchFamily="18" charset="0"/>
                <a:ea typeface="Times New Roman" pitchFamily="18" charset="0"/>
                <a:cs typeface="Times New Roman" pitchFamily="18" charset="0"/>
              </a:rPr>
              <a:t>ывают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пробирку пробкой и интенсивно встряхивают,</a:t>
            </a:r>
            <a:r>
              <a:rPr kumimoji="0" lang="ru-RU" sz="16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затем необходимо о</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ткрыть пробирку, осторожно понюхать воду, отметить интенсивность и характер запаха. Интенсивность запаха природных вод не должна превышать </a:t>
            </a:r>
            <a:r>
              <a:rPr kumimoji="0" lang="ru-RU" sz="16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2 баллов. </a:t>
            </a:r>
            <a:r>
              <a:rPr kumimoji="0" lang="ru-RU"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Запах воды следует определять в помещении, где воздух не имеет постороннего запаха. Желательно, чтобы его отмечали несколько исследователей.</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2050" name="Rectangle 2"/>
          <p:cNvSpPr>
            <a:spLocks noChangeArrowheads="1"/>
          </p:cNvSpPr>
          <p:nvPr/>
        </p:nvSpPr>
        <p:spPr bwMode="auto">
          <a:xfrm>
            <a:off x="251520" y="5268689"/>
            <a:ext cx="856895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2" descr="&amp;Mcy;&amp;icy;&amp;kcy;&amp;rcy;&amp;ocy;&amp;bcy;&amp;icy;&amp;ocy;&amp;lcy;&amp;ocy;&amp;gcy;&amp;icy;&amp;chcy;&amp;iecy;&amp;scy;&amp;kcy;&amp;icy;&amp;iecy; &amp;icy; &amp;pcy;&amp;acy;&amp;rcy;&amp;acy;&amp;zcy;&amp;icy;&amp;tcy;&amp;ocy;&amp;lcy;&amp;ocy;&amp;gcy;&amp;icy;&amp;chcy;&amp;iecy;&amp;scy;&amp;kcy;&amp;icy;&amp;iecy; &amp;pcy;&amp;ocy;&amp;kcy;&amp;acy;&amp;zcy;&amp;acy;&amp;tcy;&amp;iecy;&amp;lcy;&amp;icy; &amp;pcy;&amp;icy;&amp;tcy;&amp;softcy;&amp;iecy;&amp;vcy;&amp;ocy;&amp;jcy; &amp;vcy;&amp;ocy;&amp;dcy;&amp;ycy;"/>
          <p:cNvPicPr>
            <a:picLocks noChangeAspect="1" noChangeArrowheads="1"/>
          </p:cNvPicPr>
          <p:nvPr/>
        </p:nvPicPr>
        <p:blipFill>
          <a:blip r:embed="rId2" cstate="print"/>
          <a:srcRect/>
          <a:stretch>
            <a:fillRect/>
          </a:stretch>
        </p:blipFill>
        <p:spPr bwMode="auto">
          <a:xfrm>
            <a:off x="2987824" y="548680"/>
            <a:ext cx="5976664" cy="2781300"/>
          </a:xfrm>
          <a:prstGeom prst="rect">
            <a:avLst/>
          </a:prstGeom>
          <a:noFill/>
        </p:spPr>
      </p:pic>
      <p:pic>
        <p:nvPicPr>
          <p:cNvPr id="5" name="Picture 4" descr="&amp;SHcy;&amp;kcy;&amp;acy;&amp;lcy;&amp;acy; &amp;ocy;&amp;tscy;&amp;iecy;&amp;ncy;&amp;kcy;&amp;icy; &amp;khcy;&amp;acy;&amp;rcy;&amp;acy;&amp;kcy;&amp;tcy;&amp;iecy;&amp;rcy;&amp;acy; &amp;zcy;&amp;acy;&amp;pcy;&amp;acy;&amp;khcy;&amp;ocy;&amp;vcy;"/>
          <p:cNvPicPr>
            <a:picLocks noChangeAspect="1" noChangeArrowheads="1"/>
          </p:cNvPicPr>
          <p:nvPr/>
        </p:nvPicPr>
        <p:blipFill>
          <a:blip r:embed="rId3" cstate="print"/>
          <a:srcRect/>
          <a:stretch>
            <a:fillRect/>
          </a:stretch>
        </p:blipFill>
        <p:spPr bwMode="auto">
          <a:xfrm>
            <a:off x="2987824" y="3356992"/>
            <a:ext cx="5899720" cy="1905000"/>
          </a:xfrm>
          <a:prstGeom prst="rect">
            <a:avLst/>
          </a:prstGeom>
          <a:noFill/>
        </p:spPr>
      </p:pic>
      <p:pic>
        <p:nvPicPr>
          <p:cNvPr id="6" name="Picture 6" descr="&amp;Ocy;&amp;tscy;&amp;iecy;&amp;ncy;&amp;kcy;&amp;acy; &amp;icy;&amp;ncy;&amp;tcy;&amp;iecy;&amp;ncy;&amp;scy;&amp;icy;&amp;vcy;&amp;ncy;&amp;ocy;&amp;scy;&amp;tcy;&amp;icy; &amp;zcy;&amp;acy;&amp;pcy;&amp;acy;&amp;khcy;&amp;acy;"/>
          <p:cNvPicPr>
            <a:picLocks noChangeAspect="1" noChangeArrowheads="1"/>
          </p:cNvPicPr>
          <p:nvPr/>
        </p:nvPicPr>
        <p:blipFill>
          <a:blip r:embed="rId4" cstate="print"/>
          <a:srcRect/>
          <a:stretch>
            <a:fillRect/>
          </a:stretch>
        </p:blipFill>
        <p:spPr bwMode="auto">
          <a:xfrm>
            <a:off x="2987824" y="5085184"/>
            <a:ext cx="5904656" cy="1447801"/>
          </a:xfrm>
          <a:prstGeom prst="rect">
            <a:avLst/>
          </a:prstGeom>
          <a:noFill/>
        </p:spPr>
      </p:pic>
      <p:sp>
        <p:nvSpPr>
          <p:cNvPr id="7" name="Прямоугольник 6"/>
          <p:cNvSpPr/>
          <p:nvPr/>
        </p:nvSpPr>
        <p:spPr>
          <a:xfrm>
            <a:off x="2987824" y="0"/>
            <a:ext cx="6552728" cy="646331"/>
          </a:xfrm>
          <a:prstGeom prst="rect">
            <a:avLst/>
          </a:prstGeom>
        </p:spPr>
        <p:txBody>
          <a:bodyPr wrap="square">
            <a:spAutoFit/>
          </a:bodyPr>
          <a:lstStyle/>
          <a:p>
            <a:r>
              <a:rPr lang="ru-RU" b="1" dirty="0"/>
              <a:t>Шкала оценки характера и интенсивности  запахов</a:t>
            </a:r>
            <a:br>
              <a:rPr lang="ru-RU" b="1" dirty="0"/>
            </a:b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97346"/>
            <a:ext cx="8136904" cy="3970318"/>
          </a:xfrm>
          <a:prstGeom prst="rect">
            <a:avLst/>
          </a:prstGeom>
        </p:spPr>
        <p:txBody>
          <a:bodyPr wrap="square">
            <a:spAutoFit/>
          </a:bodyPr>
          <a:lstStyle/>
          <a:p>
            <a:pPr lvl="0" eaLnBrk="0" fontAlgn="base" hangingPunct="0">
              <a:spcBef>
                <a:spcPct val="0"/>
              </a:spcBef>
              <a:spcAft>
                <a:spcPct val="0"/>
              </a:spcAft>
            </a:pPr>
            <a:r>
              <a:rPr lang="ru-RU" b="1" u="sng" dirty="0">
                <a:latin typeface="Times New Roman" pitchFamily="18" charset="0"/>
                <a:ea typeface="Times New Roman" pitchFamily="18" charset="0"/>
                <a:cs typeface="Times New Roman" pitchFamily="18" charset="0"/>
              </a:rPr>
              <a:t>Определение </a:t>
            </a:r>
            <a:r>
              <a:rPr lang="ru-RU" b="1" u="sng" dirty="0" err="1">
                <a:latin typeface="Times New Roman" pitchFamily="18" charset="0"/>
                <a:ea typeface="Times New Roman" pitchFamily="18" charset="0"/>
                <a:cs typeface="Times New Roman" pitchFamily="18" charset="0"/>
              </a:rPr>
              <a:t>рН</a:t>
            </a:r>
            <a:r>
              <a:rPr lang="ru-RU" b="1" u="sng" dirty="0">
                <a:latin typeface="Times New Roman" pitchFamily="18" charset="0"/>
                <a:ea typeface="Times New Roman" pitchFamily="18" charset="0"/>
                <a:cs typeface="Times New Roman" pitchFamily="18" charset="0"/>
              </a:rPr>
              <a:t> пробы воды</a:t>
            </a:r>
            <a:endParaRPr lang="en-US" b="1" u="sng" dirty="0">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lang="en-US" b="1" u="sng" dirty="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a:latin typeface="Times New Roman" pitchFamily="18" charset="0"/>
                <a:ea typeface="Times New Roman" pitchFamily="18" charset="0"/>
                <a:cs typeface="Times New Roman" pitchFamily="18" charset="0"/>
              </a:rPr>
              <a:t>В зависимости от величины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 может изменяться скорость протекания химических реакций, степень коррозионной агрессивности воды, токсичность загрязняющих веществ, видовой состав микроорганизмов и многое другое. Обычно уровень </a:t>
            </a:r>
            <a:r>
              <a:rPr lang="ru-RU" dirty="0" err="1">
                <a:latin typeface="Times New Roman" pitchFamily="18" charset="0"/>
                <a:ea typeface="Times New Roman" pitchFamily="18" charset="0"/>
                <a:cs typeface="Times New Roman" pitchFamily="18" charset="0"/>
              </a:rPr>
              <a:t>рН</a:t>
            </a:r>
            <a:r>
              <a:rPr lang="ru-RU" dirty="0">
                <a:latin typeface="Times New Roman" pitchFamily="18" charset="0"/>
                <a:ea typeface="Times New Roman" pitchFamily="18" charset="0"/>
                <a:cs typeface="Times New Roman" pitchFamily="18" charset="0"/>
              </a:rPr>
              <a:t> находится в пределах, при которых он не влияет на потребительские качества воды. В речных водах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 обычно находится в пределах 6,5-8,5, в болотах вода кислее за счет гуминовых кислот - там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 5,5-6,0, в подземных водах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 обычно выше. При высоких уровнях (</a:t>
            </a:r>
            <a:r>
              <a:rPr lang="ru-RU" dirty="0" err="1">
                <a:latin typeface="Times New Roman" pitchFamily="18" charset="0"/>
                <a:ea typeface="Times New Roman" pitchFamily="18" charset="0"/>
                <a:cs typeface="Times New Roman" pitchFamily="18" charset="0"/>
              </a:rPr>
              <a:t>рН</a:t>
            </a:r>
            <a:r>
              <a:rPr lang="ru-RU" dirty="0">
                <a:latin typeface="Times New Roman" pitchFamily="18" charset="0"/>
                <a:ea typeface="Times New Roman" pitchFamily="18" charset="0"/>
                <a:cs typeface="Times New Roman" pitchFamily="18" charset="0"/>
              </a:rPr>
              <a:t>&gt;11) вода приобретает характерную мылкость, неприятный запах, способна вызывать раздражение глаз и кожи. Низкий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&lt;4 тоже может вызывать неприятные ощущения. Влияет </a:t>
            </a:r>
            <a:r>
              <a:rPr lang="ru-RU" dirty="0" err="1">
                <a:latin typeface="Times New Roman" pitchFamily="18" charset="0"/>
                <a:ea typeface="Times New Roman" pitchFamily="18" charset="0"/>
                <a:cs typeface="Times New Roman" pitchFamily="18" charset="0"/>
              </a:rPr>
              <a:t>pH</a:t>
            </a:r>
            <a:r>
              <a:rPr lang="ru-RU" dirty="0">
                <a:latin typeface="Times New Roman" pitchFamily="18" charset="0"/>
                <a:ea typeface="Times New Roman" pitchFamily="18" charset="0"/>
                <a:cs typeface="Times New Roman" pitchFamily="18" charset="0"/>
              </a:rPr>
              <a:t> и на жизнь водных организмов. Для питьевой и хозяйственно-бытовой воды оптимальным считается уровень </a:t>
            </a:r>
            <a:r>
              <a:rPr lang="ru-RU" dirty="0" err="1">
                <a:latin typeface="Times New Roman" pitchFamily="18" charset="0"/>
                <a:ea typeface="Times New Roman" pitchFamily="18" charset="0"/>
                <a:cs typeface="Times New Roman" pitchFamily="18" charset="0"/>
              </a:rPr>
              <a:t>рН</a:t>
            </a:r>
            <a:r>
              <a:rPr lang="ru-RU" dirty="0">
                <a:latin typeface="Times New Roman" pitchFamily="18" charset="0"/>
                <a:ea typeface="Times New Roman" pitchFamily="18" charset="0"/>
                <a:cs typeface="Times New Roman" pitchFamily="18" charset="0"/>
              </a:rPr>
              <a:t> в диапазоне от 6 до 9 единиц.</a:t>
            </a:r>
            <a:endParaRPr lang="ru-RU" dirty="0">
              <a:latin typeface="Times New Roman" pitchFamily="18" charset="0"/>
              <a:cs typeface="Times New Roman" pitchFamily="18" charset="0"/>
            </a:endParaRPr>
          </a:p>
        </p:txBody>
      </p:sp>
      <p:sp>
        <p:nvSpPr>
          <p:cNvPr id="5" name="Прямоугольник 4"/>
          <p:cNvSpPr/>
          <p:nvPr/>
        </p:nvSpPr>
        <p:spPr>
          <a:xfrm>
            <a:off x="683568" y="4149080"/>
            <a:ext cx="8136904" cy="1754326"/>
          </a:xfrm>
          <a:prstGeom prst="rect">
            <a:avLst/>
          </a:prstGeom>
        </p:spPr>
        <p:txBody>
          <a:bodyPr wrap="square">
            <a:spAutoFit/>
          </a:bodyPr>
          <a:lstStyle/>
          <a:p>
            <a:pPr lvl="0" fontAlgn="base">
              <a:spcBef>
                <a:spcPct val="0"/>
              </a:spcBef>
              <a:spcAft>
                <a:spcPct val="0"/>
              </a:spcAft>
            </a:pPr>
            <a:r>
              <a:rPr lang="ru-RU" b="1" u="sng" dirty="0">
                <a:latin typeface="Times New Roman" pitchFamily="18" charset="0"/>
                <a:ea typeface="Times New Roman" pitchFamily="18" charset="0"/>
                <a:cs typeface="Times New Roman" pitchFamily="18" charset="0"/>
              </a:rPr>
              <a:t>Определение содержания солей в пробе воды</a:t>
            </a:r>
            <a:endParaRPr lang="en-US"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en-US" dirty="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dirty="0">
                <a:latin typeface="Times New Roman" pitchFamily="18" charset="0"/>
                <a:ea typeface="Times New Roman" pitchFamily="18" charset="0"/>
                <a:cs typeface="Times New Roman" pitchFamily="18" charset="0"/>
              </a:rPr>
              <a:t>Для определения общего содержания солей в воде необходим прибор для измерения электропроводности - кондуктометр. Измерение основано на способности воды менять свою электропроводность в зависимости от содержания соли. Единицей измерения является </a:t>
            </a:r>
            <a:r>
              <a:rPr lang="ru-RU" dirty="0" err="1">
                <a:latin typeface="Times New Roman" pitchFamily="18" charset="0"/>
                <a:ea typeface="Times New Roman" pitchFamily="18" charset="0"/>
                <a:cs typeface="Times New Roman" pitchFamily="18" charset="0"/>
              </a:rPr>
              <a:t>микросименс</a:t>
            </a:r>
            <a:r>
              <a:rPr lang="ru-RU" dirty="0">
                <a:latin typeface="Times New Roman" pitchFamily="18" charset="0"/>
                <a:ea typeface="Times New Roman" pitchFamily="18" charset="0"/>
                <a:cs typeface="Times New Roman" pitchFamily="18" charset="0"/>
              </a:rPr>
              <a:t> (мСм).</a:t>
            </a:r>
            <a:r>
              <a:rPr lang="ru-RU"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5417"/>
            <a:ext cx="8352928"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a:ln>
                  <a:noFill/>
                </a:ln>
                <a:solidFill>
                  <a:schemeClr val="accent1"/>
                </a:solidFill>
                <a:effectLst/>
                <a:latin typeface="Times New Roman" pitchFamily="18" charset="0"/>
                <a:ea typeface="Calibri" pitchFamily="34" charset="0"/>
                <a:cs typeface="Times New Roman" pitchFamily="18" charset="0"/>
              </a:rPr>
              <a:t>Определение числа сапрофитных микроорганизмов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chemeClr val="accent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2000" i="1" dirty="0">
                <a:latin typeface="Times New Roman" pitchFamily="18" charset="0"/>
                <a:ea typeface="TimesNewRoman"/>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К сапрофитным микроорганизмам, населяющим водоемы, относятся </a:t>
            </a:r>
            <a:r>
              <a:rPr kumimoji="0" lang="ru-RU" sz="2000" b="0" i="0" u="none" strike="noStrike" cap="none" normalizeH="0" baseline="0" dirty="0" err="1">
                <a:ln>
                  <a:noFill/>
                </a:ln>
                <a:solidFill>
                  <a:schemeClr val="tx1"/>
                </a:solidFill>
                <a:effectLst/>
                <a:latin typeface="Times New Roman" pitchFamily="18" charset="0"/>
                <a:ea typeface="TimesNewRoman"/>
                <a:cs typeface="Times New Roman" pitchFamily="18" charset="0"/>
              </a:rPr>
              <a:t>мезофильные</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 аэробы и факультативные анаэробы, способные на питательной среде образовывать колонии, видимые при увеличении в 2-5 раз. Количество микроорганизмов, вырастающих в виде колоний, соответствует степени загрязнения воды органическими веществами, что характеризует состояние воды. Поэтому общее количество сапрофитных микробов следует рассматривать как существенный косвенный показатель санитарного состояния воды. Определение </a:t>
            </a:r>
            <a:r>
              <a:rPr kumimoji="0" lang="ru-RU" sz="2000" b="1" i="0" u="none" strike="noStrike" cap="none" normalizeH="0" baseline="0" dirty="0">
                <a:ln>
                  <a:noFill/>
                </a:ln>
                <a:solidFill>
                  <a:schemeClr val="tx1"/>
                </a:solidFill>
                <a:effectLst/>
                <a:latin typeface="Times New Roman" pitchFamily="18" charset="0"/>
                <a:ea typeface="TimesNewRoman"/>
                <a:cs typeface="Times New Roman" pitchFamily="18" charset="0"/>
              </a:rPr>
              <a:t>общего микробного числа </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воды можно проводить методом серийных десятикратных разведений с посевом на мясопептонный </a:t>
            </a:r>
            <a:r>
              <a:rPr kumimoji="0" lang="ru-RU" sz="2000" b="0" i="0" u="none" strike="noStrike" cap="none" normalizeH="0" baseline="0" dirty="0" err="1">
                <a:ln>
                  <a:noFill/>
                </a:ln>
                <a:solidFill>
                  <a:schemeClr val="tx1"/>
                </a:solidFill>
                <a:effectLst/>
                <a:latin typeface="Times New Roman" pitchFamily="18" charset="0"/>
                <a:ea typeface="TimesNewRoman"/>
                <a:cs typeface="Times New Roman" pitchFamily="18" charset="0"/>
              </a:rPr>
              <a:t>агар</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 (МПА) и методом прямого микроскопического подсчета микроорганизмов в исследуемой воде.</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	При определении первым методом посевы выращивают в зависимости от цели исследования при температуре 37° С в течение 24 ч, или при 20-22°С - 48 ч, или при обоих температурных режимах параллельно. Например, при выборе нового источника водоснабжения определяют две группы сапрофитов: 1) вырастающих при температуре 20-22 °С в течение 48 ч, 2) вырастающих при 37°С в течение 24 ч. При температуре 20°С вырастает большее количество сапрофитов и именно они являются наиболее активными участниками процесса самоочищения водоема.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79512" y="456247"/>
            <a:ext cx="896448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В местах большого загрязнения сточными водами численное значение обеих групп сапрофитов близко, поэтому динамика численности этого показателя считается чувствительным индикатором загрязнения водоемов, особенно органическими веществами. При определении числа сапрофитов при двух температурных режимах делают параллельно каждый посев на 2 чашки Петри со средой (2 повторности). Объем воды для посева выбирают с таким расчетом, чтобы на чашках выросло не менее 20, но не более 300 колоний. Перед посевом пробы тщательно перемешивают, затем готовят 10-кратные разведения. Засев каждого разведения - в количестве 1 мл глубинным способом. После инкубации (при 20 и 370С) подсчитывают все колонии, выросшие как на поверхности среды, так и в глубине ее. При прямом подсчете с обратной стороны дна чашки карандашом по стеклу отмечают каждую подсчитанную колонию (чтобы не учесть ее дважды). Конечный результат – ОМЧ - рассчитывают по формуле:</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Times New Roman" pitchFamily="18" charset="0"/>
                <a:ea typeface="TimesNewRoman" charset="-128"/>
                <a:cs typeface="Times New Roman" pitchFamily="18" charset="0"/>
              </a:rPr>
              <a:t>ОМЧ </a:t>
            </a:r>
            <a:r>
              <a:rPr kumimoji="0" lang="ru-RU" sz="2000" b="1" i="0" u="none" strike="noStrike" cap="none" normalizeH="0" baseline="0" dirty="0">
                <a:ln>
                  <a:noFill/>
                </a:ln>
                <a:solidFill>
                  <a:srgbClr val="FF0000"/>
                </a:solidFill>
                <a:effectLst/>
                <a:latin typeface="Times New Roman" pitchFamily="18" charset="0"/>
                <a:ea typeface="TimesNewRoman" charset="-128"/>
                <a:cs typeface="Times New Roman" pitchFamily="18" charset="0"/>
              </a:rPr>
              <a:t>=</a:t>
            </a:r>
            <a:r>
              <a:rPr kumimoji="0" lang="ru-RU" sz="2000" b="1" i="1" u="none" strike="noStrike" cap="none" normalizeH="0" baseline="0" dirty="0">
                <a:ln>
                  <a:noFill/>
                </a:ln>
                <a:solidFill>
                  <a:srgbClr val="FF0000"/>
                </a:solidFill>
                <a:effectLst/>
                <a:latin typeface="Times New Roman" pitchFamily="18" charset="0"/>
                <a:ea typeface="TimesNewRoman" charset="-128"/>
                <a:cs typeface="Times New Roman" pitchFamily="18" charset="0"/>
              </a:rPr>
              <a:t>  </a:t>
            </a:r>
            <a:r>
              <a:rPr kumimoji="0" lang="ru-RU" sz="2000" b="1" i="1" u="sng" strike="noStrike" cap="none" normalizeH="0" baseline="0" dirty="0">
                <a:ln>
                  <a:noFill/>
                </a:ln>
                <a:solidFill>
                  <a:srgbClr val="FF0000"/>
                </a:solidFill>
                <a:effectLst/>
                <a:latin typeface="Times New Roman" pitchFamily="18" charset="0"/>
                <a:ea typeface="TimesNewRoman" charset="-128"/>
                <a:cs typeface="Times New Roman" pitchFamily="18" charset="0"/>
              </a:rPr>
              <a:t>К </a:t>
            </a:r>
            <a:r>
              <a:rPr kumimoji="0" lang="ru-RU" sz="2000" b="1" i="0" u="sng" strike="noStrike" cap="none" normalizeH="0" baseline="0" dirty="0">
                <a:ln>
                  <a:noFill/>
                </a:ln>
                <a:solidFill>
                  <a:srgbClr val="FF0000"/>
                </a:solidFill>
                <a:effectLst/>
                <a:latin typeface="Times New Roman" pitchFamily="18" charset="0"/>
                <a:ea typeface="TimesNewRoman" charset="-128"/>
                <a:cs typeface="Times New Roman" pitchFamily="18" charset="0"/>
              </a:rPr>
              <a:t>⋅</a:t>
            </a:r>
            <a:r>
              <a:rPr kumimoji="0" lang="ru-RU" sz="2000" b="1" i="1" u="sng" strike="noStrike" cap="none" normalizeH="0" baseline="0" dirty="0">
                <a:ln>
                  <a:noFill/>
                </a:ln>
                <a:solidFill>
                  <a:srgbClr val="FF0000"/>
                </a:solidFill>
                <a:effectLst/>
                <a:latin typeface="Times New Roman" pitchFamily="18" charset="0"/>
                <a:ea typeface="TimesNewRoman" charset="-128"/>
                <a:cs typeface="Times New Roman" pitchFamily="18" charset="0"/>
              </a:rPr>
              <a:t>Р</a:t>
            </a:r>
            <a:r>
              <a:rPr kumimoji="0" lang="ru-RU" sz="2000" b="1" i="1" u="none" strike="noStrike" cap="none" normalizeH="0" baseline="0" dirty="0">
                <a:ln>
                  <a:noFill/>
                </a:ln>
                <a:solidFill>
                  <a:srgbClr val="FF0000"/>
                </a:solidFill>
                <a:effectLst/>
                <a:latin typeface="Times New Roman" pitchFamily="18" charset="0"/>
                <a:ea typeface="TimesNewRoman" charset="-128"/>
                <a:cs typeface="Times New Roman" pitchFamily="18" charset="0"/>
              </a:rPr>
              <a:t> </a:t>
            </a:r>
            <a:endParaRPr kumimoji="0" lang="ru-RU" sz="20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a:ln>
                  <a:noFill/>
                </a:ln>
                <a:solidFill>
                  <a:srgbClr val="FF0000"/>
                </a:solidFill>
                <a:effectLst/>
                <a:latin typeface="Times New Roman" pitchFamily="18" charset="0"/>
                <a:ea typeface="TimesNewRoman" charset="-128"/>
                <a:cs typeface="Times New Roman" pitchFamily="18" charset="0"/>
              </a:rPr>
              <a:t>              V</a:t>
            </a:r>
            <a:endParaRPr kumimoji="0" lang="ru-RU" sz="20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где ОМЧ - общее микробное число,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колонийобразующих</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единиц (КОЕ) микроорганизмов в 1 мл исследуемой воды; К- количество колоний на чашке Петри; Р- фактор разведения; V- объем, засеваемый на чашку, мл. Вычисляют среднеарифметическую величину для каждого разведения (при засеве на 2 и более чашки Петри параллельно).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3491880" y="0"/>
            <a:ext cx="5832648" cy="369332"/>
          </a:xfrm>
          <a:prstGeom prst="rect">
            <a:avLst/>
          </a:prstGeom>
        </p:spPr>
        <p:txBody>
          <a:bodyPr wrap="square">
            <a:spAutoFit/>
          </a:bodyPr>
          <a:lstStyle/>
          <a:p>
            <a:pPr lvl="0" algn="ctr" fontAlgn="base">
              <a:spcBef>
                <a:spcPct val="0"/>
              </a:spcBef>
              <a:spcAft>
                <a:spcPct val="0"/>
              </a:spcAft>
            </a:pPr>
            <a:r>
              <a:rPr lang="ru-RU"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Определение числа сапрофитных микроорганизмов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18380"/>
            <a:ext cx="590465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effectLst/>
                <a:latin typeface="Times New Roman" pitchFamily="18" charset="0"/>
                <a:ea typeface="TimesNewRoman"/>
                <a:cs typeface="Times New Roman" pitchFamily="18" charset="0"/>
              </a:rPr>
              <a:t>Понятие </a:t>
            </a:r>
            <a:r>
              <a:rPr kumimoji="0" lang="ru-RU" sz="2000" b="0" i="1" u="none" strike="noStrike" cap="none" normalizeH="0" baseline="0" dirty="0">
                <a:ln>
                  <a:noFill/>
                </a:ln>
                <a:effectLst/>
                <a:latin typeface="Times New Roman" pitchFamily="18" charset="0"/>
                <a:ea typeface="Calibri" pitchFamily="34" charset="0"/>
                <a:cs typeface="Times New Roman" pitchFamily="18" charset="0"/>
              </a:rPr>
              <a:t>«бактерии группы кишечных палочек» </a:t>
            </a:r>
            <a:r>
              <a:rPr kumimoji="0" lang="ru-RU" sz="2000" b="0" i="0" u="none" strike="noStrike" cap="none" normalizeH="0" baseline="0" dirty="0">
                <a:ln>
                  <a:noFill/>
                </a:ln>
                <a:effectLst/>
                <a:latin typeface="Times New Roman" pitchFamily="18" charset="0"/>
                <a:ea typeface="TimesNewRoman"/>
                <a:cs typeface="Times New Roman" pitchFamily="18" charset="0"/>
              </a:rPr>
              <a:t>включает различных представителей семейства </a:t>
            </a:r>
            <a:r>
              <a:rPr kumimoji="0" lang="ru-RU" sz="2000" b="0" i="1" u="none" strike="noStrike" cap="none" normalizeH="0" baseline="0" dirty="0" err="1">
                <a:ln>
                  <a:noFill/>
                </a:ln>
                <a:effectLst/>
                <a:latin typeface="Times New Roman" pitchFamily="18" charset="0"/>
                <a:ea typeface="TimesNewRoman"/>
                <a:cs typeface="Times New Roman" pitchFamily="18" charset="0"/>
              </a:rPr>
              <a:t>Enterobacteriaсеае</a:t>
            </a:r>
            <a:r>
              <a:rPr kumimoji="0" lang="ru-RU" sz="2000" b="0" i="1" u="none" strike="noStrike" cap="none" normalizeH="0" baseline="0" dirty="0">
                <a:ln>
                  <a:noFill/>
                </a:ln>
                <a:effectLst/>
                <a:latin typeface="Times New Roman" pitchFamily="18" charset="0"/>
                <a:ea typeface="TimesNewRoman"/>
                <a:cs typeface="Times New Roman" pitchFamily="18" charset="0"/>
              </a:rPr>
              <a:t>: </a:t>
            </a:r>
            <a:r>
              <a:rPr kumimoji="0" lang="ru-RU" sz="2000" b="0" i="0" u="none" strike="noStrike" cap="none" normalizeH="0" baseline="0" dirty="0">
                <a:ln>
                  <a:noFill/>
                </a:ln>
                <a:effectLst/>
                <a:latin typeface="Times New Roman" pitchFamily="18" charset="0"/>
                <a:ea typeface="TimesNewRoman"/>
                <a:cs typeface="Times New Roman" pitchFamily="18" charset="0"/>
              </a:rPr>
              <a:t>родов </a:t>
            </a:r>
            <a:r>
              <a:rPr kumimoji="0" lang="ru-RU" sz="2000" b="0" i="1" u="none" strike="noStrike" cap="none" normalizeH="0" baseline="0" dirty="0" err="1">
                <a:ln>
                  <a:noFill/>
                </a:ln>
                <a:effectLst/>
                <a:latin typeface="Times New Roman" pitchFamily="18" charset="0"/>
                <a:ea typeface="TimesNewRoman"/>
                <a:cs typeface="Times New Roman" pitchFamily="18" charset="0"/>
              </a:rPr>
              <a:t>Escherichia</a:t>
            </a:r>
            <a:r>
              <a:rPr kumimoji="0" lang="ru-RU" sz="2000" b="0" i="1" u="none" strike="noStrike" cap="none" normalizeH="0" baseline="0" dirty="0">
                <a:ln>
                  <a:noFill/>
                </a:ln>
                <a:effectLst/>
                <a:latin typeface="Times New Roman" pitchFamily="18" charset="0"/>
                <a:ea typeface="TimesNewRoman"/>
                <a:cs typeface="Times New Roman" pitchFamily="18" charset="0"/>
              </a:rPr>
              <a:t>, </a:t>
            </a:r>
            <a:r>
              <a:rPr kumimoji="0" lang="ru-RU" sz="2000" b="0" i="1" u="none" strike="noStrike" cap="none" normalizeH="0" baseline="0" dirty="0" err="1">
                <a:ln>
                  <a:noFill/>
                </a:ln>
                <a:effectLst/>
                <a:latin typeface="Times New Roman" pitchFamily="18" charset="0"/>
                <a:ea typeface="TimesNewRoman"/>
                <a:cs typeface="Times New Roman" pitchFamily="18" charset="0"/>
              </a:rPr>
              <a:t>Citrobacter</a:t>
            </a:r>
            <a:r>
              <a:rPr kumimoji="0" lang="ru-RU" sz="2000" b="0" i="1" u="none" strike="noStrike" cap="none" normalizeH="0" baseline="0" dirty="0">
                <a:ln>
                  <a:noFill/>
                </a:ln>
                <a:effectLst/>
                <a:latin typeface="Times New Roman" pitchFamily="18" charset="0"/>
                <a:ea typeface="TimesNewRoman"/>
                <a:cs typeface="Times New Roman" pitchFamily="18" charset="0"/>
              </a:rPr>
              <a:t>, </a:t>
            </a:r>
            <a:r>
              <a:rPr kumimoji="0" lang="ru-RU" sz="2000" b="0" i="1" u="none" strike="noStrike" cap="none" normalizeH="0" baseline="0" dirty="0" err="1">
                <a:ln>
                  <a:noFill/>
                </a:ln>
                <a:effectLst/>
                <a:latin typeface="Times New Roman" pitchFamily="18" charset="0"/>
                <a:ea typeface="TimesNewRoman"/>
                <a:cs typeface="Times New Roman" pitchFamily="18" charset="0"/>
              </a:rPr>
              <a:t>Enterobacter</a:t>
            </a:r>
            <a:r>
              <a:rPr kumimoji="0" lang="ru-RU" sz="2000" b="0" i="1" u="none" strike="noStrike" cap="none" normalizeH="0" baseline="0" dirty="0">
                <a:ln>
                  <a:noFill/>
                </a:ln>
                <a:effectLst/>
                <a:latin typeface="Times New Roman" pitchFamily="18" charset="0"/>
                <a:ea typeface="TimesNewRoman"/>
                <a:cs typeface="Times New Roman" pitchFamily="18" charset="0"/>
              </a:rPr>
              <a:t>, </a:t>
            </a:r>
            <a:r>
              <a:rPr kumimoji="0" lang="ru-RU" sz="2000" b="0" i="1" u="none" strike="noStrike" cap="none" normalizeH="0" baseline="0" dirty="0" err="1">
                <a:ln>
                  <a:noFill/>
                </a:ln>
                <a:effectLst/>
                <a:latin typeface="Times New Roman" pitchFamily="18" charset="0"/>
                <a:ea typeface="TimesNewRoman"/>
                <a:cs typeface="Times New Roman" pitchFamily="18" charset="0"/>
              </a:rPr>
              <a:t>Klebsiella</a:t>
            </a:r>
            <a:r>
              <a:rPr kumimoji="0" lang="ru-RU" sz="2000" b="0" i="1" u="none" strike="noStrike" cap="none" normalizeH="0" baseline="0" dirty="0">
                <a:ln>
                  <a:noFill/>
                </a:ln>
                <a:effectLst/>
                <a:latin typeface="Times New Roman" pitchFamily="18" charset="0"/>
                <a:ea typeface="TimesNewRoman"/>
                <a:cs typeface="Times New Roman" pitchFamily="18" charset="0"/>
              </a:rPr>
              <a:t> </a:t>
            </a:r>
            <a:r>
              <a:rPr kumimoji="0" lang="ru-RU" sz="2000" b="0" i="0" u="none" strike="noStrike" cap="none" normalizeH="0" baseline="0" dirty="0">
                <a:ln>
                  <a:noFill/>
                </a:ln>
                <a:effectLst/>
                <a:latin typeface="Times New Roman" pitchFamily="18" charset="0"/>
                <a:ea typeface="TimesNewRoman"/>
                <a:cs typeface="Times New Roman" pitchFamily="18" charset="0"/>
              </a:rPr>
              <a:t>и др. По нормативной документации к БГКП относятся грамотрицательные, не образующие спор палочки, не обладающие </a:t>
            </a:r>
            <a:r>
              <a:rPr kumimoji="0" lang="ru-RU" sz="2000" b="0" i="0" u="none" strike="noStrike" cap="none" normalizeH="0" baseline="0" dirty="0" err="1">
                <a:ln>
                  <a:noFill/>
                </a:ln>
                <a:effectLst/>
                <a:latin typeface="Times New Roman" pitchFamily="18" charset="0"/>
                <a:ea typeface="TimesNewRoman"/>
                <a:cs typeface="Times New Roman" pitchFamily="18" charset="0"/>
              </a:rPr>
              <a:t>оксидазной</a:t>
            </a:r>
            <a:r>
              <a:rPr kumimoji="0" lang="ru-RU" sz="2000" b="0" i="0" u="none" strike="noStrike" cap="none" normalizeH="0" baseline="0" dirty="0">
                <a:ln>
                  <a:noFill/>
                </a:ln>
                <a:effectLst/>
                <a:latin typeface="Times New Roman" pitchFamily="18" charset="0"/>
                <a:ea typeface="TimesNewRoman"/>
                <a:cs typeface="Times New Roman" pitchFamily="18" charset="0"/>
              </a:rPr>
              <a:t> активностью, ферментирующие лактозу с образованием кислоты и газа при температуре 37°С в течение 5—24 ч (приложение 3, табл. 3.1). По международной классификации такие микроорганизмы относят к </a:t>
            </a:r>
            <a:r>
              <a:rPr kumimoji="0" lang="ru-RU" sz="2000" b="0" i="1" u="none" strike="noStrike" cap="none" normalizeH="0" baseline="0" dirty="0">
                <a:ln>
                  <a:noFill/>
                </a:ln>
                <a:effectLst/>
                <a:latin typeface="Times New Roman" pitchFamily="18" charset="0"/>
                <a:ea typeface="Calibri" pitchFamily="34" charset="0"/>
                <a:cs typeface="Times New Roman" pitchFamily="18" charset="0"/>
              </a:rPr>
              <a:t>общим </a:t>
            </a:r>
            <a:r>
              <a:rPr kumimoji="0" lang="ru-RU" sz="2000" b="0" i="1" u="none" strike="noStrike" cap="none" normalizeH="0" baseline="0" dirty="0" err="1">
                <a:ln>
                  <a:noFill/>
                </a:ln>
                <a:effectLst/>
                <a:latin typeface="Times New Roman" pitchFamily="18" charset="0"/>
                <a:ea typeface="Calibri" pitchFamily="34" charset="0"/>
                <a:cs typeface="Times New Roman" pitchFamily="18" charset="0"/>
              </a:rPr>
              <a:t>колиформным</a:t>
            </a:r>
            <a:r>
              <a:rPr kumimoji="0" lang="ru-RU" sz="2000" b="0" i="1" u="none" strike="noStrike" cap="none" normalizeH="0" baseline="0" dirty="0">
                <a:ln>
                  <a:noFill/>
                </a:ln>
                <a:effectLst/>
                <a:latin typeface="Times New Roman" pitchFamily="18" charset="0"/>
                <a:ea typeface="Calibri" pitchFamily="34" charset="0"/>
                <a:cs typeface="Times New Roman" pitchFamily="18" charset="0"/>
              </a:rPr>
              <a:t> бактериям (ОКБ). </a:t>
            </a:r>
            <a:r>
              <a:rPr kumimoji="0" lang="ru-RU" sz="2000" b="0" i="0" u="none" strike="noStrike" cap="none" normalizeH="0" baseline="0" dirty="0">
                <a:ln>
                  <a:noFill/>
                </a:ln>
                <a:effectLst/>
                <a:latin typeface="Times New Roman" pitchFamily="18" charset="0"/>
                <a:ea typeface="TimesNewRoman"/>
                <a:cs typeface="Times New Roman" pitchFamily="18" charset="0"/>
              </a:rPr>
              <a:t>Они попадают в окружающую среду, в том числе и в воду, с испражнениями человека и животных, поэтому обнаружение их свидетельствует о фекальном загрязнении и эпидемической опасности в отношении кишечных инфекций. БГКП (ОКБ) можно определять двумя методами: методом мембранных фильтров и </a:t>
            </a:r>
            <a:r>
              <a:rPr kumimoji="0" lang="ru-RU" sz="2000" b="0" i="0" u="none" strike="noStrike" cap="none" normalizeH="0" baseline="0" dirty="0" err="1">
                <a:ln>
                  <a:noFill/>
                </a:ln>
                <a:effectLst/>
                <a:latin typeface="Times New Roman" pitchFamily="18" charset="0"/>
                <a:ea typeface="TimesNewRoman"/>
                <a:cs typeface="Times New Roman" pitchFamily="18" charset="0"/>
              </a:rPr>
              <a:t>титрационным</a:t>
            </a:r>
            <a:r>
              <a:rPr kumimoji="0" lang="ru-RU" sz="2000" b="0" i="0" u="none" strike="noStrike" cap="none" normalizeH="0" baseline="0" dirty="0">
                <a:ln>
                  <a:noFill/>
                </a:ln>
                <a:effectLst/>
                <a:latin typeface="Times New Roman" pitchFamily="18" charset="0"/>
                <a:ea typeface="TimesNewRoman"/>
                <a:cs typeface="Times New Roman" pitchFamily="18" charset="0"/>
              </a:rPr>
              <a:t> (бродильным) методом.</a:t>
            </a:r>
            <a:endParaRPr kumimoji="0" lang="ru-RU" sz="2000" b="0" i="0" u="none" strike="noStrike" cap="none" normalizeH="0" baseline="0" dirty="0">
              <a:ln>
                <a:noFill/>
              </a:ln>
              <a:effectLst/>
              <a:latin typeface="Times New Roman" pitchFamily="18" charset="0"/>
              <a:cs typeface="Times New Roman" pitchFamily="18" charset="0"/>
            </a:endParaRPr>
          </a:p>
        </p:txBody>
      </p:sp>
      <p:sp>
        <p:nvSpPr>
          <p:cNvPr id="5" name="Прямоугольник 4"/>
          <p:cNvSpPr/>
          <p:nvPr/>
        </p:nvSpPr>
        <p:spPr>
          <a:xfrm>
            <a:off x="539552" y="0"/>
            <a:ext cx="8064896" cy="461665"/>
          </a:xfrm>
          <a:prstGeom prst="rect">
            <a:avLst/>
          </a:prstGeom>
        </p:spPr>
        <p:txBody>
          <a:bodyPr wrap="square">
            <a:spAutoFit/>
          </a:bodyPr>
          <a:lstStyle/>
          <a:p>
            <a:pPr lvl="0" algn="just" fontAlgn="base">
              <a:spcBef>
                <a:spcPct val="0"/>
              </a:spcBef>
              <a:spcAft>
                <a:spcPct val="0"/>
              </a:spcAft>
            </a:pPr>
            <a:r>
              <a:rPr lang="ru-RU" sz="2400" b="1" i="1" dirty="0">
                <a:solidFill>
                  <a:schemeClr val="accent1"/>
                </a:solidFill>
                <a:latin typeface="Times New Roman" pitchFamily="18" charset="0"/>
                <a:ea typeface="Calibri" pitchFamily="34" charset="0"/>
                <a:cs typeface="Times New Roman" pitchFamily="18" charset="0"/>
              </a:rPr>
              <a:t>Определение бактерий группы кишечных палочек</a:t>
            </a:r>
            <a:endParaRPr lang="ru-RU" sz="2400" dirty="0">
              <a:solidFill>
                <a:schemeClr val="accent1"/>
              </a:solidFill>
              <a:latin typeface="Arial" pitchFamily="34" charset="0"/>
              <a:cs typeface="Arial" pitchFamily="34" charset="0"/>
            </a:endParaRPr>
          </a:p>
        </p:txBody>
      </p:sp>
      <p:pic>
        <p:nvPicPr>
          <p:cNvPr id="1029" name="Picture 5" descr="https://encrypted-tbn2.gstatic.com/images?q=tbn:ANd9GcTovb4ZNS_5gsNYF3otUe2YIoQKnRYcDDNS95WI_dSMEXGM9ZvDnQ"/>
          <p:cNvPicPr>
            <a:picLocks noChangeAspect="1" noChangeArrowheads="1"/>
          </p:cNvPicPr>
          <p:nvPr/>
        </p:nvPicPr>
        <p:blipFill>
          <a:blip r:embed="rId2" cstate="print"/>
          <a:srcRect/>
          <a:stretch>
            <a:fillRect/>
          </a:stretch>
        </p:blipFill>
        <p:spPr bwMode="auto">
          <a:xfrm>
            <a:off x="6516216" y="476672"/>
            <a:ext cx="2376264" cy="1394337"/>
          </a:xfrm>
          <a:prstGeom prst="rect">
            <a:avLst/>
          </a:prstGeom>
          <a:noFill/>
        </p:spPr>
      </p:pic>
      <p:pic>
        <p:nvPicPr>
          <p:cNvPr id="1031" name="Picture 7" descr="https://encrypted-tbn0.gstatic.com/images?q=tbn:ANd9GcRZUl24OTZnAdXUJOqxZT0t_LUskS8sjdcnUrRIcTgs-Pyq2wZo"/>
          <p:cNvPicPr>
            <a:picLocks noChangeAspect="1" noChangeArrowheads="1"/>
          </p:cNvPicPr>
          <p:nvPr/>
        </p:nvPicPr>
        <p:blipFill>
          <a:blip r:embed="rId3" cstate="print"/>
          <a:srcRect/>
          <a:stretch>
            <a:fillRect/>
          </a:stretch>
        </p:blipFill>
        <p:spPr bwMode="auto">
          <a:xfrm>
            <a:off x="6516216" y="2060848"/>
            <a:ext cx="2376264" cy="1440160"/>
          </a:xfrm>
          <a:prstGeom prst="rect">
            <a:avLst/>
          </a:prstGeom>
          <a:noFill/>
        </p:spPr>
      </p:pic>
      <p:sp>
        <p:nvSpPr>
          <p:cNvPr id="9" name="Прямоугольник 8"/>
          <p:cNvSpPr/>
          <p:nvPr/>
        </p:nvSpPr>
        <p:spPr>
          <a:xfrm>
            <a:off x="7092280" y="1772816"/>
            <a:ext cx="1358064" cy="307777"/>
          </a:xfrm>
          <a:prstGeom prst="rect">
            <a:avLst/>
          </a:prstGeom>
        </p:spPr>
        <p:txBody>
          <a:bodyPr wrap="none">
            <a:spAutoFit/>
          </a:bodyPr>
          <a:lstStyle/>
          <a:p>
            <a:r>
              <a:rPr lang="ru-RU" sz="1400" i="1" dirty="0" err="1">
                <a:latin typeface="Times New Roman" pitchFamily="18" charset="0"/>
                <a:ea typeface="TimesNewRoman"/>
                <a:cs typeface="Times New Roman" pitchFamily="18" charset="0"/>
              </a:rPr>
              <a:t>Escherichia</a:t>
            </a:r>
            <a:r>
              <a:rPr lang="ru-RU" sz="1400" i="1" dirty="0">
                <a:latin typeface="Times New Roman" pitchFamily="18" charset="0"/>
                <a:ea typeface="TimesNewRoman"/>
                <a:cs typeface="Times New Roman" pitchFamily="18" charset="0"/>
              </a:rPr>
              <a:t> </a:t>
            </a:r>
            <a:r>
              <a:rPr lang="en-US" sz="1400" i="1" dirty="0">
                <a:latin typeface="Times New Roman" pitchFamily="18" charset="0"/>
                <a:ea typeface="TimesNewRoman"/>
                <a:cs typeface="Times New Roman" pitchFamily="18" charset="0"/>
              </a:rPr>
              <a:t>coli</a:t>
            </a:r>
            <a:endParaRPr lang="ru-RU" sz="1400" i="1" dirty="0"/>
          </a:p>
        </p:txBody>
      </p:sp>
      <p:sp>
        <p:nvSpPr>
          <p:cNvPr id="10" name="Прямоугольник 9"/>
          <p:cNvSpPr/>
          <p:nvPr/>
        </p:nvSpPr>
        <p:spPr>
          <a:xfrm>
            <a:off x="6948264" y="3429000"/>
            <a:ext cx="1625253" cy="307777"/>
          </a:xfrm>
          <a:prstGeom prst="rect">
            <a:avLst/>
          </a:prstGeom>
        </p:spPr>
        <p:txBody>
          <a:bodyPr wrap="none">
            <a:spAutoFit/>
          </a:bodyPr>
          <a:lstStyle/>
          <a:p>
            <a:r>
              <a:rPr lang="en-US" sz="1400" i="1" dirty="0" err="1">
                <a:latin typeface="Times New Roman" pitchFamily="18" charset="0"/>
                <a:cs typeface="Times New Roman" pitchFamily="18" charset="0"/>
              </a:rPr>
              <a:t>Citrobacter</a:t>
            </a:r>
            <a:r>
              <a:rPr lang="en-US" sz="1400" i="1" dirty="0">
                <a:latin typeface="Times New Roman" pitchFamily="18" charset="0"/>
                <a:cs typeface="Times New Roman" pitchFamily="18" charset="0"/>
              </a:rPr>
              <a:t> </a:t>
            </a:r>
            <a:r>
              <a:rPr lang="en-US" sz="1400" i="1" dirty="0" err="1">
                <a:latin typeface="Times New Roman" pitchFamily="18" charset="0"/>
                <a:cs typeface="Times New Roman" pitchFamily="18" charset="0"/>
              </a:rPr>
              <a:t>freundii</a:t>
            </a:r>
            <a:endParaRPr lang="ru-RU" sz="1400" i="1" dirty="0">
              <a:latin typeface="Times New Roman" pitchFamily="18" charset="0"/>
              <a:cs typeface="Times New Roman" pitchFamily="18" charset="0"/>
            </a:endParaRPr>
          </a:p>
        </p:txBody>
      </p:sp>
      <p:pic>
        <p:nvPicPr>
          <p:cNvPr id="1033" name="Picture 9" descr="http://www.newscientist.com/data/images/ns/cms/dn22099/dn22099-1_300.jpg"/>
          <p:cNvPicPr>
            <a:picLocks noChangeAspect="1" noChangeArrowheads="1"/>
          </p:cNvPicPr>
          <p:nvPr/>
        </p:nvPicPr>
        <p:blipFill>
          <a:blip r:embed="rId4" cstate="print"/>
          <a:srcRect/>
          <a:stretch>
            <a:fillRect/>
          </a:stretch>
        </p:blipFill>
        <p:spPr bwMode="auto">
          <a:xfrm>
            <a:off x="6516216" y="3717032"/>
            <a:ext cx="2376264" cy="1296143"/>
          </a:xfrm>
          <a:prstGeom prst="rect">
            <a:avLst/>
          </a:prstGeom>
          <a:noFill/>
        </p:spPr>
      </p:pic>
      <p:sp>
        <p:nvSpPr>
          <p:cNvPr id="12" name="Прямоугольник 11"/>
          <p:cNvSpPr/>
          <p:nvPr/>
        </p:nvSpPr>
        <p:spPr>
          <a:xfrm>
            <a:off x="6876256" y="4941168"/>
            <a:ext cx="1921680" cy="307777"/>
          </a:xfrm>
          <a:prstGeom prst="rect">
            <a:avLst/>
          </a:prstGeom>
        </p:spPr>
        <p:txBody>
          <a:bodyPr wrap="square">
            <a:spAutoFit/>
          </a:bodyPr>
          <a:lstStyle/>
          <a:p>
            <a:r>
              <a:rPr lang="en-US" sz="1400" i="1" dirty="0" err="1"/>
              <a:t>Enterobacter</a:t>
            </a:r>
            <a:r>
              <a:rPr lang="en-US" sz="1400" i="1" dirty="0"/>
              <a:t> </a:t>
            </a:r>
            <a:r>
              <a:rPr lang="en-US" sz="1400" i="1" dirty="0" err="1"/>
              <a:t>aerogenes</a:t>
            </a:r>
            <a:endParaRPr lang="ru-RU" sz="1400" i="1" dirty="0"/>
          </a:p>
        </p:txBody>
      </p:sp>
      <p:pic>
        <p:nvPicPr>
          <p:cNvPr id="1035" name="Picture 11" descr="http://i.dailymail.co.uk/i/pix/2012/08/22/article-2192260-14A7B6FA000005DC-231_634x774.jpg"/>
          <p:cNvPicPr>
            <a:picLocks noChangeAspect="1" noChangeArrowheads="1"/>
          </p:cNvPicPr>
          <p:nvPr/>
        </p:nvPicPr>
        <p:blipFill>
          <a:blip r:embed="rId5" cstate="print"/>
          <a:srcRect/>
          <a:stretch>
            <a:fillRect/>
          </a:stretch>
        </p:blipFill>
        <p:spPr bwMode="auto">
          <a:xfrm>
            <a:off x="6588224" y="5229200"/>
            <a:ext cx="2256185" cy="1292796"/>
          </a:xfrm>
          <a:prstGeom prst="rect">
            <a:avLst/>
          </a:prstGeom>
          <a:noFill/>
        </p:spPr>
      </p:pic>
      <p:sp>
        <p:nvSpPr>
          <p:cNvPr id="14" name="Прямоугольник 13"/>
          <p:cNvSpPr/>
          <p:nvPr/>
        </p:nvSpPr>
        <p:spPr>
          <a:xfrm>
            <a:off x="6876256" y="6550223"/>
            <a:ext cx="1820435" cy="307777"/>
          </a:xfrm>
          <a:prstGeom prst="rect">
            <a:avLst/>
          </a:prstGeom>
        </p:spPr>
        <p:txBody>
          <a:bodyPr wrap="none">
            <a:spAutoFit/>
          </a:bodyPr>
          <a:lstStyle/>
          <a:p>
            <a:r>
              <a:rPr lang="en-US" sz="1400" i="1" dirty="0" err="1"/>
              <a:t>Klebsiella</a:t>
            </a:r>
            <a:r>
              <a:rPr lang="en-US" sz="1400" i="1" dirty="0"/>
              <a:t> </a:t>
            </a:r>
            <a:r>
              <a:rPr lang="en-US" sz="1400" i="1" dirty="0" err="1"/>
              <a:t>pneumoniae</a:t>
            </a:r>
            <a:endParaRPr lang="ru-RU" sz="1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55576" y="548680"/>
            <a:ext cx="614982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Исследование воды методом мембранных фильтров</a:t>
            </a:r>
            <a:endParaRPr kumimoji="0" lang="ru-RU" sz="2000" b="1" i="0" u="none" strike="noStrike" cap="none" normalizeH="0" baseline="0" dirty="0">
              <a:ln>
                <a:noFill/>
              </a:ln>
              <a:solidFill>
                <a:schemeClr val="tx1"/>
              </a:solidFill>
              <a:effectLst/>
              <a:latin typeface="Arial" pitchFamily="34" charset="0"/>
              <a:cs typeface="Arial" pitchFamily="34" charset="0"/>
            </a:endParaRPr>
          </a:p>
        </p:txBody>
      </p:sp>
      <p:pic>
        <p:nvPicPr>
          <p:cNvPr id="3" name="Picture 1"/>
          <p:cNvPicPr>
            <a:picLocks noChangeAspect="1" noChangeArrowheads="1"/>
          </p:cNvPicPr>
          <p:nvPr/>
        </p:nvPicPr>
        <p:blipFill>
          <a:blip r:embed="rId2" cstate="print"/>
          <a:srcRect/>
          <a:stretch>
            <a:fillRect/>
          </a:stretch>
        </p:blipFill>
        <p:spPr bwMode="auto">
          <a:xfrm>
            <a:off x="7380312" y="476672"/>
            <a:ext cx="1600200" cy="2857500"/>
          </a:xfrm>
          <a:prstGeom prst="rect">
            <a:avLst/>
          </a:prstGeom>
          <a:noFill/>
          <a:ln w="9525">
            <a:noFill/>
            <a:miter lim="800000"/>
            <a:headEnd/>
            <a:tailEnd/>
          </a:ln>
        </p:spPr>
      </p:pic>
      <p:sp>
        <p:nvSpPr>
          <p:cNvPr id="4" name="Прямоугольник 3"/>
          <p:cNvSpPr/>
          <p:nvPr/>
        </p:nvSpPr>
        <p:spPr>
          <a:xfrm>
            <a:off x="7367552" y="3429000"/>
            <a:ext cx="1776448" cy="369332"/>
          </a:xfrm>
          <a:prstGeom prst="rect">
            <a:avLst/>
          </a:prstGeom>
        </p:spPr>
        <p:txBody>
          <a:bodyPr wrap="none">
            <a:spAutoFit/>
          </a:bodyPr>
          <a:lstStyle/>
          <a:p>
            <a:r>
              <a:rPr lang="ru-RU" dirty="0"/>
              <a:t>Прибор  </a:t>
            </a:r>
            <a:r>
              <a:rPr lang="ru-RU" dirty="0" err="1"/>
              <a:t>Зейтца</a:t>
            </a:r>
            <a:r>
              <a:rPr lang="ru-RU" dirty="0"/>
              <a:t> </a:t>
            </a:r>
          </a:p>
        </p:txBody>
      </p:sp>
      <p:sp>
        <p:nvSpPr>
          <p:cNvPr id="29698" name="Rectangle 2"/>
          <p:cNvSpPr>
            <a:spLocks noChangeArrowheads="1"/>
          </p:cNvSpPr>
          <p:nvPr/>
        </p:nvSpPr>
        <p:spPr bwMode="auto">
          <a:xfrm>
            <a:off x="251520" y="1102578"/>
            <a:ext cx="691276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Метод основан на фильтрации установленного объема воды через мембранные фильтры, выращивании посевов на дифференциально-диагностической среде и последующей идентификации колоний по </a:t>
            </a:r>
            <a:r>
              <a:rPr kumimoji="0" lang="ru-RU" sz="1600" b="0" i="0" u="none" strike="noStrike" cap="none" normalizeH="0" baseline="0" dirty="0" err="1">
                <a:ln>
                  <a:noFill/>
                </a:ln>
                <a:solidFill>
                  <a:schemeClr val="tx1"/>
                </a:solidFill>
                <a:effectLst/>
                <a:latin typeface="Times New Roman" pitchFamily="18" charset="0"/>
                <a:ea typeface="TimesNewRoman"/>
                <a:cs typeface="Times New Roman" pitchFamily="18" charset="0"/>
              </a:rPr>
              <a:t>культуральным</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 и биохимическим признакам. Перед употреблением мембранные фильтры проверяют на отсутствие трещин, отверстий, пузырей и кипятят в дистиллированной воде в течение 10 мин (при этом нельзя допускать скручивания фильтров). Для полного удаления из фильтров остатков растворителей, которые применяются при их изготовлении, кипячение следует повторить 3-5 раз со сменой дистиллированной воды. Подготовленные таким образом фильтры сохраняются в банках с дистиллированной водой или в</a:t>
            </a:r>
            <a:r>
              <a:rPr kumimoji="0" lang="en-US" sz="1600"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сухом виде. В день постановки опыта фильтры повторно стерилизуют кипячением в дистиллированной воде в течение 10 мин. Фильтрование производят с помощью специальных</a:t>
            </a:r>
            <a:r>
              <a:rPr kumimoji="0" lang="en-US" sz="1600"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приборов или фильтра </a:t>
            </a:r>
            <a:r>
              <a:rPr kumimoji="0" lang="ru-RU" sz="1600" b="0" i="0" u="none" strike="noStrike" cap="none" normalizeH="0" baseline="0" dirty="0" err="1">
                <a:ln>
                  <a:noFill/>
                </a:ln>
                <a:solidFill>
                  <a:schemeClr val="tx1"/>
                </a:solidFill>
                <a:effectLst/>
                <a:latin typeface="Times New Roman" pitchFamily="18" charset="0"/>
                <a:ea typeface="TimesNewRoman"/>
                <a:cs typeface="Times New Roman" pitchFamily="18" charset="0"/>
              </a:rPr>
              <a:t>Зейтца</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 Перед посевом воды аппарат стерилизуют </a:t>
            </a:r>
            <a:r>
              <a:rPr kumimoji="0" lang="ru-RU" sz="1600" b="0" i="0" u="none" strike="noStrike" cap="none" normalizeH="0" baseline="0" dirty="0" err="1">
                <a:ln>
                  <a:noFill/>
                </a:ln>
                <a:solidFill>
                  <a:schemeClr val="tx1"/>
                </a:solidFill>
                <a:effectLst/>
                <a:latin typeface="Times New Roman" pitchFamily="18" charset="0"/>
                <a:ea typeface="TimesNewRoman"/>
                <a:cs typeface="Times New Roman" pitchFamily="18" charset="0"/>
              </a:rPr>
              <a:t>фламбированием</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 После остывания на фильтровальный столик, на котором расположена сетка,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стерильным пинцетом помещают мембранный фильтр, прижимают его воронкой или металлическим цилиндром и плотно закрепляют специальными винтами. Отросток колбы, в которую фильтруется вода, с помощью резиновой трубки соединяют с водоструйным или масляным насосом для создания вакуума в приемном сосуде (около 0,25 </a:t>
            </a:r>
            <a:r>
              <a:rPr kumimoji="0" lang="ru-RU" sz="1600" b="0" i="0" u="none" strike="noStrike" cap="none" normalizeH="0" baseline="0" dirty="0" err="1">
                <a:ln>
                  <a:noFill/>
                </a:ln>
                <a:solidFill>
                  <a:schemeClr val="tx1"/>
                </a:solidFill>
                <a:effectLst/>
                <a:latin typeface="Times New Roman" pitchFamily="18" charset="0"/>
                <a:ea typeface="TimesNewRoman"/>
                <a:cs typeface="Times New Roman" pitchFamily="18" charset="0"/>
              </a:rPr>
              <a:t>атм</a:t>
            </a:r>
            <a:r>
              <a:rPr kumimoji="0" lang="ru-RU" sz="1600" b="0" i="0" u="none" strike="noStrike" cap="none" normalizeH="0" baseline="0" dirty="0">
                <a:ln>
                  <a:noFill/>
                </a:ln>
                <a:solidFill>
                  <a:schemeClr val="tx1"/>
                </a:solidFill>
                <a:effectLst/>
                <a:latin typeface="Times New Roman" pitchFamily="18" charset="0"/>
                <a:ea typeface="TimesNewRoman"/>
                <a:cs typeface="Times New Roman" pitchFamily="18" charset="0"/>
              </a:rPr>
              <a:t>). Объем воды для посева выбирают так, чтобы на фильтре выросло не более 30 изолированных колоний. </a:t>
            </a:r>
            <a:endParaRPr kumimoji="0" lang="en-US" sz="1600" b="0" i="0" u="none" strike="noStrike" cap="none" normalizeH="0" baseline="0" dirty="0">
              <a:ln>
                <a:noFill/>
              </a:ln>
              <a:solidFill>
                <a:schemeClr val="tx1"/>
              </a:solidFill>
              <a:effectLst/>
              <a:latin typeface="Times New Roman" pitchFamily="18" charset="0"/>
              <a:ea typeface="TimesNewRoman"/>
              <a:cs typeface="Times New Roman" pitchFamily="18" charset="0"/>
            </a:endParaRPr>
          </a:p>
        </p:txBody>
      </p:sp>
      <p:sp>
        <p:nvSpPr>
          <p:cNvPr id="6" name="Прямоугольник 5"/>
          <p:cNvSpPr/>
          <p:nvPr/>
        </p:nvSpPr>
        <p:spPr>
          <a:xfrm>
            <a:off x="4211960" y="0"/>
            <a:ext cx="4932040" cy="338554"/>
          </a:xfrm>
          <a:prstGeom prst="rect">
            <a:avLst/>
          </a:prstGeom>
        </p:spPr>
        <p:txBody>
          <a:bodyPr wrap="square">
            <a:spAutoFit/>
          </a:bodyPr>
          <a:lstStyle/>
          <a:p>
            <a:pPr lvl="0" algn="just" fontAlgn="base">
              <a:spcBef>
                <a:spcPct val="0"/>
              </a:spcBef>
              <a:spcAft>
                <a:spcPct val="0"/>
              </a:spcAft>
            </a:pPr>
            <a:r>
              <a:rPr lang="ru-RU" sz="1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Определение бактерий группы кишечных палочек</a:t>
            </a:r>
            <a:endParaRPr lang="ru-RU"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3416320"/>
          </a:xfrm>
          <a:prstGeom prst="rect">
            <a:avLst/>
          </a:prstGeom>
        </p:spPr>
        <p:txBody>
          <a:bodyPr wrap="square">
            <a:spAutoFit/>
          </a:bodyPr>
          <a:lstStyle/>
          <a:p>
            <a:pPr lvl="0" algn="just" eaLnBrk="0" fontAlgn="base" hangingPunct="0">
              <a:spcBef>
                <a:spcPct val="0"/>
              </a:spcBef>
              <a:spcAft>
                <a:spcPct val="0"/>
              </a:spcAft>
            </a:pPr>
            <a:endParaRPr lang="en-US" i="1" dirty="0">
              <a:latin typeface="Times New Roman" pitchFamily="18" charset="0"/>
              <a:ea typeface="TimesNewRoman"/>
              <a:cs typeface="Times New Roman" pitchFamily="18" charset="0"/>
            </a:endParaRPr>
          </a:p>
          <a:p>
            <a:pPr lvl="0" algn="just" eaLnBrk="0" fontAlgn="base" hangingPunct="0">
              <a:spcBef>
                <a:spcPct val="0"/>
              </a:spcBef>
              <a:spcAft>
                <a:spcPct val="0"/>
              </a:spcAft>
            </a:pPr>
            <a:r>
              <a:rPr lang="ru-RU" i="1" dirty="0">
                <a:latin typeface="Times New Roman" pitchFamily="18" charset="0"/>
                <a:ea typeface="TimesNewRoman"/>
                <a:cs typeface="Times New Roman" pitchFamily="18" charset="0"/>
              </a:rPr>
              <a:t>Рекомендуемый объем питьевой воды - 300мл. </a:t>
            </a:r>
            <a:r>
              <a:rPr lang="ru-RU" dirty="0">
                <a:latin typeface="Times New Roman" pitchFamily="18" charset="0"/>
                <a:ea typeface="TimesNewRoman"/>
                <a:cs typeface="Times New Roman" pitchFamily="18" charset="0"/>
              </a:rPr>
              <a:t>Исследуемую воду каждого объема фильтруют не менее чем через 2 фильтра. В воронку или стакан наливают необходимые объемы воды, начиная с меньших, а затем большие, каждый </a:t>
            </a:r>
            <a:r>
              <a:rPr lang="en-US" dirty="0">
                <a:latin typeface="Times New Roman" pitchFamily="18" charset="0"/>
                <a:ea typeface="TimesNewRoman"/>
                <a:cs typeface="Times New Roman" pitchFamily="18" charset="0"/>
              </a:rPr>
              <a:t> </a:t>
            </a:r>
            <a:r>
              <a:rPr lang="ru-RU" dirty="0">
                <a:latin typeface="Times New Roman" pitchFamily="18" charset="0"/>
                <a:ea typeface="TimesNewRoman"/>
                <a:cs typeface="Times New Roman" pitchFamily="18" charset="0"/>
              </a:rPr>
              <a:t>раз меняя фильтры. Самый меньший объем воды - 1 мл – следует фильтровать через фильтр, предварительно смоченный стерильной водой. После фильтрования верхнюю часть прибора снимают и фильтр осторожно (при сохранении вакуума для удаления излишка влаги на фильтре) стерильным пинцетом переносят на среду Эндо в чашку Петри. Фильтр накладывают вверх поверхностью, на которой </a:t>
            </a:r>
            <a:r>
              <a:rPr lang="ru-RU" dirty="0" err="1">
                <a:latin typeface="Times New Roman" pitchFamily="18" charset="0"/>
                <a:ea typeface="TimesNewRoman"/>
                <a:cs typeface="Times New Roman" pitchFamily="18" charset="0"/>
              </a:rPr>
              <a:t>осели</a:t>
            </a:r>
            <a:r>
              <a:rPr lang="ru-RU" dirty="0">
                <a:latin typeface="Times New Roman" pitchFamily="18" charset="0"/>
                <a:ea typeface="TimesNewRoman"/>
                <a:cs typeface="Times New Roman" pitchFamily="18" charset="0"/>
              </a:rPr>
              <a:t> бактерии, избегая появления пузырьков воздуха между фильтром и средой. На одну чашку можно разместить 4 фильтра, под каждым на дне чашки следует надписать объем воды, номер пробы и число. </a:t>
            </a:r>
            <a:endParaRPr lang="ru-RU" dirty="0">
              <a:latin typeface="Times New Roman" pitchFamily="18" charset="0"/>
              <a:cs typeface="Times New Roman" pitchFamily="18" charset="0"/>
            </a:endParaRPr>
          </a:p>
        </p:txBody>
      </p:sp>
      <p:sp>
        <p:nvSpPr>
          <p:cNvPr id="3" name="Прямоугольник 2"/>
          <p:cNvSpPr/>
          <p:nvPr/>
        </p:nvSpPr>
        <p:spPr>
          <a:xfrm>
            <a:off x="251520" y="3284984"/>
            <a:ext cx="8712968" cy="1477328"/>
          </a:xfrm>
          <a:prstGeom prst="rect">
            <a:avLst/>
          </a:prstGeom>
        </p:spPr>
        <p:txBody>
          <a:bodyPr wrap="square">
            <a:spAutoFit/>
          </a:bodyPr>
          <a:lstStyle/>
          <a:p>
            <a:pPr algn="just"/>
            <a:endParaRPr lang="en-US"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Если вода мутная, то фильтрование ведется сразу через два фильтра: предварительный фильтр № 6 (для задержания крупных частиц) помещают на фильтр № 2. После фильтрования оба фильтра переносят на среду Эндо. Чашки с фильтрами помещают в термостат и инкубируют при температуре 37°С в течение 24 ч. </a:t>
            </a:r>
          </a:p>
        </p:txBody>
      </p:sp>
      <p:sp>
        <p:nvSpPr>
          <p:cNvPr id="4" name="Прямоугольник 3"/>
          <p:cNvSpPr/>
          <p:nvPr/>
        </p:nvSpPr>
        <p:spPr>
          <a:xfrm>
            <a:off x="323528" y="4549676"/>
            <a:ext cx="5832648" cy="2308324"/>
          </a:xfrm>
          <a:prstGeom prst="rect">
            <a:avLst/>
          </a:prstGeom>
        </p:spPr>
        <p:txBody>
          <a:bodyPr wrap="square">
            <a:spAutoFit/>
          </a:bodyPr>
          <a:lstStyle/>
          <a:p>
            <a:pPr algn="just"/>
            <a:endParaRPr lang="en-US"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При окончательном результате учитывают колонии, выросшие на обоих фильтрах. При наличии в воде БГКП (ОКБ) на фильтрах появляется рост типичных для этих бактерий колоний: темно-красные с металлическим блеском или красные, розовые с красным центром, имеющие четкий отпечаток на обратной стороне фильтра. </a:t>
            </a:r>
          </a:p>
        </p:txBody>
      </p:sp>
      <p:sp>
        <p:nvSpPr>
          <p:cNvPr id="6" name="Прямоугольник 5"/>
          <p:cNvSpPr/>
          <p:nvPr/>
        </p:nvSpPr>
        <p:spPr>
          <a:xfrm>
            <a:off x="4355976" y="0"/>
            <a:ext cx="5472608" cy="338554"/>
          </a:xfrm>
          <a:prstGeom prst="rect">
            <a:avLst/>
          </a:prstGeom>
        </p:spPr>
        <p:txBody>
          <a:bodyPr wrap="square">
            <a:spAutoFit/>
          </a:bodyPr>
          <a:lstStyle/>
          <a:p>
            <a:pPr lvl="0" algn="just" fontAlgn="base">
              <a:spcBef>
                <a:spcPct val="0"/>
              </a:spcBef>
              <a:spcAft>
                <a:spcPct val="0"/>
              </a:spcAft>
            </a:pPr>
            <a:r>
              <a:rPr lang="ru-RU" sz="1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Определение бактерий группы кишечных палочек</a:t>
            </a:r>
            <a:endParaRPr lang="ru-RU"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pic>
        <p:nvPicPr>
          <p:cNvPr id="1028" name="Picture 4" descr="http://www.hemltd.ru/export/sites/HemLtd/catalog/microbiology/medium_prepared/gram_negative/Escherichia0.jpg"/>
          <p:cNvPicPr>
            <a:picLocks noChangeAspect="1" noChangeArrowheads="1"/>
          </p:cNvPicPr>
          <p:nvPr/>
        </p:nvPicPr>
        <p:blipFill>
          <a:blip r:embed="rId2" cstate="print"/>
          <a:srcRect/>
          <a:stretch>
            <a:fillRect/>
          </a:stretch>
        </p:blipFill>
        <p:spPr bwMode="auto">
          <a:xfrm>
            <a:off x="6269208" y="4725144"/>
            <a:ext cx="2874792" cy="18722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9512" y="948689"/>
            <a:ext cx="878497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Бактерии из таких колоний окрашивают по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Граму</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и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микроскопируют</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С культурой грамотрицательных бактерий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лактозополо-жительных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колоний ставят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оксидазный</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тест для дифференциации бактерий семейства </a:t>
            </a:r>
            <a:r>
              <a:rPr kumimoji="0" lang="ru-RU" b="0" i="1" u="none" strike="noStrike" cap="none" normalizeH="0" baseline="0" dirty="0" err="1">
                <a:ln>
                  <a:noFill/>
                </a:ln>
                <a:solidFill>
                  <a:schemeClr val="tx1"/>
                </a:solidFill>
                <a:effectLst/>
                <a:latin typeface="Times New Roman" pitchFamily="18" charset="0"/>
                <a:ea typeface="TimesNewRoman"/>
                <a:cs typeface="Times New Roman" pitchFamily="18" charset="0"/>
              </a:rPr>
              <a:t>Enterobacteriaceae</a:t>
            </a: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от </a:t>
            </a:r>
            <a:r>
              <a:rPr kumimoji="0" lang="ru-RU" b="0" i="1" u="none" strike="noStrike" cap="none" normalizeH="0" baseline="0" dirty="0" err="1">
                <a:ln>
                  <a:noFill/>
                </a:ln>
                <a:solidFill>
                  <a:schemeClr val="tx1"/>
                </a:solidFill>
                <a:effectLst/>
                <a:latin typeface="Times New Roman" pitchFamily="18" charset="0"/>
                <a:ea typeface="TimesNewRoman"/>
                <a:cs typeface="Times New Roman" pitchFamily="18" charset="0"/>
              </a:rPr>
              <a:t>Pseudomonadaceae</a:t>
            </a: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(последние являются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оксидазообразующими</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бактериями). Оставшуюся часть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оксидазоотрицательной</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Гр(-) изолированной колонии засевают в</a:t>
            </a:r>
            <a:r>
              <a:rPr kumimoji="0" lang="en-US"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пробирку с полужидкой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лактозной</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средой и инкубируют при 370С, 48 ч. При появлении кислоты и газа за более короткий промежуток времени, результат считают положительным. Индекс ОКБ (БГКП) рассчитывают по формуле: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индекс </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1" u="sng" strike="noStrike" cap="none" normalizeH="0" baseline="0" dirty="0">
                <a:ln>
                  <a:noFill/>
                </a:ln>
                <a:solidFill>
                  <a:schemeClr val="tx1"/>
                </a:solidFill>
                <a:effectLst/>
                <a:latin typeface="Times New Roman" pitchFamily="18" charset="0"/>
                <a:ea typeface="TimesNewRoman"/>
                <a:cs typeface="Times New Roman" pitchFamily="18" charset="0"/>
              </a:rPr>
              <a:t>К </a:t>
            </a:r>
            <a:r>
              <a:rPr kumimoji="0" lang="ru-RU" b="0" i="0" u="sng" strike="noStrike" cap="none" normalizeH="0" baseline="0" dirty="0">
                <a:ln>
                  <a:noFill/>
                </a:ln>
                <a:solidFill>
                  <a:schemeClr val="tx1"/>
                </a:solidFill>
                <a:effectLst/>
                <a:latin typeface="Times New Roman" pitchFamily="18" charset="0"/>
                <a:ea typeface="TimesNewRoman"/>
                <a:cs typeface="Times New Roman" pitchFamily="18" charset="0"/>
              </a:rPr>
              <a:t>⋅ 1000</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                     V</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где К- количество проверенных на принадлежность к ОКБ (БГКП) колоний на фильтрах;</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V- объем профильтрованной воды через фильтры, на которых велся учет. Например, профильтровано по 100 мл в трех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повторностях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на одном фильтре выросло 5 колоний, на другом - 2, на третьем - нет роста. Индекс ОКБ будет равен: [(5 + 2) ×1000] :300 = 23 КОЕ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колонийобразующих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единиц). Титр=1000:23=43,5мл. В соответствии с ГОСТ, у воды питьевой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индекс ОКБ должен быть не более 3, у воды плавательного бассейна – не более 10.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4355976" y="332656"/>
            <a:ext cx="5472608" cy="338554"/>
          </a:xfrm>
          <a:prstGeom prst="rect">
            <a:avLst/>
          </a:prstGeom>
        </p:spPr>
        <p:txBody>
          <a:bodyPr wrap="square">
            <a:spAutoFit/>
          </a:bodyPr>
          <a:lstStyle/>
          <a:p>
            <a:pPr lvl="0" algn="just" fontAlgn="base">
              <a:spcBef>
                <a:spcPct val="0"/>
              </a:spcBef>
              <a:spcAft>
                <a:spcPct val="0"/>
              </a:spcAft>
            </a:pPr>
            <a:r>
              <a:rPr lang="ru-RU" sz="1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Определение бактерий группы кишечных палочек</a:t>
            </a:r>
            <a:endParaRPr lang="ru-RU"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363915"/>
            <a:ext cx="874846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a:ln>
                  <a:noFill/>
                </a:ln>
                <a:solidFill>
                  <a:schemeClr val="tx1"/>
                </a:solidFill>
                <a:effectLst/>
                <a:latin typeface="Times New Roman" pitchFamily="18" charset="0"/>
                <a:ea typeface="TimesNewRoman"/>
                <a:cs typeface="Times New Roman" pitchFamily="18" charset="0"/>
              </a:rPr>
              <a:t>Титрационный</a:t>
            </a:r>
            <a:r>
              <a:rPr kumimoji="0" lang="ru-RU" sz="2000" b="1" i="1" u="none" strike="noStrike" cap="none" normalizeH="0" baseline="0" dirty="0">
                <a:ln>
                  <a:noFill/>
                </a:ln>
                <a:solidFill>
                  <a:schemeClr val="tx1"/>
                </a:solidFill>
                <a:effectLst/>
                <a:latin typeface="Times New Roman" pitchFamily="18" charset="0"/>
                <a:ea typeface="TimesNewRoman"/>
                <a:cs typeface="Times New Roman" pitchFamily="18" charset="0"/>
              </a:rPr>
              <a:t> метод исследования воды</a:t>
            </a:r>
            <a:endParaRPr kumimoji="0" lang="en-US" sz="2000" b="1" i="1" u="none" strike="noStrike" cap="none" normalizeH="0" baseline="0" dirty="0">
              <a:ln>
                <a:noFill/>
              </a:ln>
              <a:solidFill>
                <a:schemeClr val="tx1"/>
              </a:solidFill>
              <a:effectLst/>
              <a:latin typeface="Times New Roman" pitchFamily="18" charset="0"/>
              <a:ea typeface="TimesNewRoman"/>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Метод основан на накоплении бактерий после посева установленного объема воды в жидкую питательную среду, с последующим пересевом на дифференциально-диагностическую среду и идентификации колоний по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культуральным</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и биохимическим тестам. Объем засеваемой воды зависит от характера исследуемого объекта, но обязательно посев ведется в 2-3, а в некоторых случаях- в 5-ти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повторностях</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Объемы воды выбирают с таким расчетом, чтобы в одном из разбавлении получить хотя бы один отрицательный  результат.  </a:t>
            </a:r>
            <a:r>
              <a:rPr kumimoji="0" lang="ru-RU" sz="16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Посев воды </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производится в глюкозопептонную среду (ГПС): 100 мл воды - в 10 мл концентрированной среды, 50 мл - в 15 мл концентрированной среды, 10 мл - в 1 мл также концентрированной среды; 1 мл и последующие разведения – в 10 мл глюкозопептонной среды нормальной концентрации. Посевы инкубируют в термостате в течение суток при температуре 37°С. Из пробирок с посевами, в которых наблюдается помутнение (а также образование кислоты и газа), делают высев на сектора в чашки со средой Эндо. Посевы выдерживают в термостате при температуре 37°С в течение 16-18 ч. При наличии на среде Эндо характерных для БГКП (ОКБ) колоний (красных с металлическим блеском) следует провести все тесты, перечисленные выше. Положительный ответ на наличие БГКП дается в том случае, если наблюдается рост характерных колоний, образованных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оксидазоотрицательными</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a:t>
            </a:r>
            <a:endParaRPr kumimoji="0" lang="en-US" sz="1600" b="0" i="0" u="none" strike="noStrike" cap="none" normalizeH="0" baseline="0" dirty="0">
              <a:ln>
                <a:noFill/>
              </a:ln>
              <a:solidFill>
                <a:schemeClr val="tx1"/>
              </a:solidFill>
              <a:effectLst/>
              <a:latin typeface="Calibri" pitchFamily="34" charset="0"/>
              <a:ea typeface="TimesNewRoman"/>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Гр(-) бактериями,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сбраживающих</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лактозу при 370С с образованием кислоты и газа. Обращают внимание также на отпечаток, окрашенный в красный цвет, на среде после снятия изучаемой колонии. Таким образом, положительный ответ выдается через 40—42 ч. </a:t>
            </a:r>
            <a:r>
              <a:rPr lang="ru-RU" sz="1600" dirty="0">
                <a:latin typeface="Calibri" pitchFamily="34" charset="0"/>
                <a:ea typeface="TimesNewRoman"/>
                <a:cs typeface="Times New Roman" pitchFamily="18" charset="0"/>
              </a:rPr>
              <a:t>Е</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сли на среде Эндо выросли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лактозоотрицательные</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колонии (розовые, бесцветные, мелкие красные), то их принадлежность к БГКП (ОКБ) подтверждается отрицательной окраской по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Граму</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отрицательным </a:t>
            </a:r>
            <a:r>
              <a:rPr kumimoji="0" lang="ru-RU" sz="1600" b="0" i="0" u="none" strike="noStrike" cap="none" normalizeH="0" baseline="0" dirty="0" err="1">
                <a:ln>
                  <a:noFill/>
                </a:ln>
                <a:solidFill>
                  <a:schemeClr val="tx1"/>
                </a:solidFill>
                <a:effectLst/>
                <a:latin typeface="Calibri" pitchFamily="34" charset="0"/>
                <a:ea typeface="TimesNewRoman"/>
                <a:cs typeface="Times New Roman" pitchFamily="18" charset="0"/>
              </a:rPr>
              <a:t>оксидазным</a:t>
            </a:r>
            <a:r>
              <a:rPr kumimoji="0" lang="ru-RU" sz="1600" b="0" i="0" u="none" strike="noStrike" cap="none" normalizeH="0" baseline="0" dirty="0">
                <a:ln>
                  <a:noFill/>
                </a:ln>
                <a:solidFill>
                  <a:schemeClr val="tx1"/>
                </a:solidFill>
                <a:effectLst/>
                <a:latin typeface="Calibri" pitchFamily="34" charset="0"/>
                <a:ea typeface="TimesNewRoman"/>
                <a:cs typeface="Times New Roman" pitchFamily="18" charset="0"/>
              </a:rPr>
              <a:t> тестом, способностью ферментировать лактозу до кислоты и  газа при температуре 37°С и отсутствием протеолитической активности. Результат выражается в виде индекса (титра) БГКП или ОКБ.</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4355976" y="0"/>
            <a:ext cx="5472608" cy="338554"/>
          </a:xfrm>
          <a:prstGeom prst="rect">
            <a:avLst/>
          </a:prstGeom>
        </p:spPr>
        <p:txBody>
          <a:bodyPr wrap="square">
            <a:spAutoFit/>
          </a:bodyPr>
          <a:lstStyle/>
          <a:p>
            <a:pPr lvl="0" algn="just" fontAlgn="base">
              <a:spcBef>
                <a:spcPct val="0"/>
              </a:spcBef>
              <a:spcAft>
                <a:spcPct val="0"/>
              </a:spcAft>
            </a:pPr>
            <a:r>
              <a:rPr lang="ru-RU" sz="1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ea typeface="Calibri" pitchFamily="34" charset="0"/>
                <a:cs typeface="Times New Roman" pitchFamily="18" charset="0"/>
              </a:rPr>
              <a:t>Определение бактерий группы кишечных палочек</a:t>
            </a:r>
            <a:endParaRPr lang="ru-RU"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229600" cy="1143000"/>
          </a:xfrm>
        </p:spPr>
        <p:txBody>
          <a:bodyPr>
            <a:normAutofit/>
          </a:bodyPr>
          <a:lstStyle/>
          <a:p>
            <a:r>
              <a:rPr lang="kk-KZ" sz="3600" dirty="0">
                <a:latin typeface="Times New Roman" pitchFamily="18" charset="0"/>
                <a:cs typeface="Times New Roman" pitchFamily="18" charset="0"/>
              </a:rPr>
              <a:t>Основные вопросы:</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0" y="836712"/>
            <a:ext cx="9217024" cy="5040560"/>
          </a:xfrm>
        </p:spPr>
        <p:txBody>
          <a:bodyPr>
            <a:normAutofit fontScale="77500" lnSpcReduction="20000"/>
          </a:bodyPr>
          <a:lstStyle/>
          <a:p>
            <a:pPr marL="514350" indent="-514350" algn="just">
              <a:buFont typeface="+mj-lt"/>
              <a:buAutoNum type="arabicPeriod"/>
            </a:pPr>
            <a:r>
              <a:rPr lang="ru-RU" sz="3300" b="1" dirty="0">
                <a:latin typeface="Times New Roman" pitchFamily="18" charset="0"/>
                <a:cs typeface="Times New Roman" pitchFamily="18" charset="0"/>
              </a:rPr>
              <a:t>Отбор пробы воды</a:t>
            </a:r>
          </a:p>
          <a:p>
            <a:pPr marL="514350" indent="-514350" algn="just">
              <a:buFont typeface="+mj-lt"/>
              <a:buAutoNum type="arabicPeriod"/>
            </a:pPr>
            <a:r>
              <a:rPr lang="ru-RU" sz="3300" b="1" dirty="0">
                <a:latin typeface="Times New Roman" pitchFamily="18" charset="0"/>
                <a:ea typeface="TimesNewRoman" charset="-128"/>
                <a:cs typeface="Times New Roman" pitchFamily="18" charset="0"/>
              </a:rPr>
              <a:t>Хранение и транспортировка проб воды</a:t>
            </a:r>
          </a:p>
          <a:p>
            <a:pPr marL="514350" lvl="0" indent="-514350" algn="just">
              <a:buFont typeface="+mj-lt"/>
              <a:buAutoNum type="arabicPeriod"/>
            </a:pPr>
            <a:r>
              <a:rPr lang="ru-RU" sz="3300" b="1" dirty="0">
                <a:latin typeface="Times New Roman" pitchFamily="18" charset="0"/>
                <a:ea typeface="Times New Roman" pitchFamily="18" charset="0"/>
                <a:cs typeface="Times New Roman" pitchFamily="18" charset="0"/>
              </a:rPr>
              <a:t>Изучение органолептических показателей воды</a:t>
            </a:r>
          </a:p>
          <a:p>
            <a:pPr marL="514350" lvl="0" indent="-514350" algn="just">
              <a:buFont typeface="+mj-lt"/>
              <a:buAutoNum type="arabicPeriod"/>
            </a:pPr>
            <a:r>
              <a:rPr lang="ru-RU" sz="3300" b="1" dirty="0">
                <a:latin typeface="Times New Roman" pitchFamily="18" charset="0"/>
                <a:ea typeface="Times New Roman" pitchFamily="18" charset="0"/>
                <a:cs typeface="Times New Roman" pitchFamily="18" charset="0"/>
              </a:rPr>
              <a:t>Методы санитарно-микробиологического исследования воды:</a:t>
            </a:r>
          </a:p>
          <a:p>
            <a:pPr lvl="0" algn="just">
              <a:buFont typeface="Wingdings" pitchFamily="2" charset="2"/>
              <a:buChar char="Ø"/>
            </a:pPr>
            <a:r>
              <a:rPr lang="ru-RU" sz="3300" b="1" i="1" dirty="0">
                <a:latin typeface="Times New Roman" pitchFamily="18" charset="0"/>
                <a:ea typeface="Calibri" pitchFamily="34" charset="0"/>
                <a:cs typeface="Times New Roman" pitchFamily="18" charset="0"/>
              </a:rPr>
              <a:t>Определение числа сапрофитных микроорганизмов</a:t>
            </a:r>
          </a:p>
          <a:p>
            <a:pPr algn="just">
              <a:buFont typeface="Wingdings" pitchFamily="2" charset="2"/>
              <a:buChar char="Ø"/>
            </a:pPr>
            <a:r>
              <a:rPr lang="ru-RU" sz="3300" b="1" i="1" dirty="0">
                <a:latin typeface="Times New Roman" pitchFamily="18" charset="0"/>
                <a:ea typeface="Calibri" pitchFamily="34" charset="0"/>
                <a:cs typeface="Times New Roman" pitchFamily="18" charset="0"/>
              </a:rPr>
              <a:t>Определение бактерий группы кишечных палочек</a:t>
            </a:r>
          </a:p>
          <a:p>
            <a:pPr algn="just">
              <a:buFont typeface="Wingdings" pitchFamily="2" charset="2"/>
              <a:buChar char="Ø"/>
            </a:pPr>
            <a:r>
              <a:rPr lang="ru-RU" sz="3300" b="1" i="1" dirty="0">
                <a:latin typeface="Times New Roman" pitchFamily="18" charset="0"/>
                <a:ea typeface="Calibri" pitchFamily="34" charset="0"/>
                <a:cs typeface="Times New Roman" pitchFamily="18" charset="0"/>
              </a:rPr>
              <a:t>Определение </a:t>
            </a:r>
            <a:r>
              <a:rPr lang="ru-RU" sz="3300" b="1" i="1" dirty="0" err="1">
                <a:latin typeface="Times New Roman" pitchFamily="18" charset="0"/>
                <a:ea typeface="Calibri" pitchFamily="34" charset="0"/>
                <a:cs typeface="Times New Roman" pitchFamily="18" charset="0"/>
              </a:rPr>
              <a:t>термотолерантных</a:t>
            </a:r>
            <a:r>
              <a:rPr lang="ru-RU" sz="3300" b="1" i="1" dirty="0">
                <a:latin typeface="Times New Roman" pitchFamily="18" charset="0"/>
                <a:ea typeface="Calibri" pitchFamily="34" charset="0"/>
                <a:cs typeface="Times New Roman" pitchFamily="18" charset="0"/>
              </a:rPr>
              <a:t> колиформных</a:t>
            </a:r>
          </a:p>
          <a:p>
            <a:pPr algn="just">
              <a:buFont typeface="Wingdings" pitchFamily="2" charset="2"/>
              <a:buChar char="Ø"/>
            </a:pPr>
            <a:r>
              <a:rPr lang="ru-RU" sz="3300" b="1" i="1" dirty="0">
                <a:latin typeface="Times New Roman" pitchFamily="18" charset="0"/>
                <a:ea typeface="Calibri" pitchFamily="34" charset="0"/>
                <a:cs typeface="Times New Roman" pitchFamily="18" charset="0"/>
              </a:rPr>
              <a:t>бактерий </a:t>
            </a:r>
            <a:endParaRPr lang="ru-RU" sz="3300" i="1" dirty="0">
              <a:latin typeface="Arial" pitchFamily="34" charset="0"/>
              <a:cs typeface="Arial" pitchFamily="34" charset="0"/>
            </a:endParaRPr>
          </a:p>
          <a:p>
            <a:pPr algn="just">
              <a:buFont typeface="Wingdings" pitchFamily="2" charset="2"/>
              <a:buChar char="Ø"/>
            </a:pPr>
            <a:r>
              <a:rPr lang="ru-RU" sz="3300" b="1" i="1" dirty="0">
                <a:latin typeface="Times New Roman" pitchFamily="18" charset="0"/>
                <a:ea typeface="TimesNewRoman"/>
                <a:cs typeface="Times New Roman" pitchFamily="18" charset="0"/>
              </a:rPr>
              <a:t>Определение энтерококков</a:t>
            </a:r>
            <a:endParaRPr lang="ru-RU" sz="3300" i="1" dirty="0">
              <a:latin typeface="Times New Roman" pitchFamily="18" charset="0"/>
              <a:cs typeface="Times New Roman" pitchFamily="18" charset="0"/>
            </a:endParaRPr>
          </a:p>
          <a:p>
            <a:pPr lvl="0" algn="just">
              <a:buNone/>
            </a:pPr>
            <a:endParaRPr lang="ru-RU" sz="2800" b="1" i="1" dirty="0">
              <a:solidFill>
                <a:schemeClr val="accent1"/>
              </a:solidFill>
              <a:latin typeface="Times New Roman" pitchFamily="18" charset="0"/>
              <a:ea typeface="Calibri" pitchFamily="34" charset="0"/>
              <a:cs typeface="Times New Roman" pitchFamily="18" charset="0"/>
            </a:endParaRPr>
          </a:p>
          <a:p>
            <a:pPr algn="just">
              <a:buNone/>
            </a:pPr>
            <a:endParaRPr lang="ru-RU" sz="2800" b="1" dirty="0">
              <a:solidFill>
                <a:schemeClr val="accent1"/>
              </a:solidFill>
              <a:latin typeface="Times New Roman" pitchFamily="18" charset="0"/>
              <a:ea typeface="Times New Roman" pitchFamily="18" charset="0"/>
              <a:cs typeface="Times New Roman" pitchFamily="18" charset="0"/>
            </a:endParaRPr>
          </a:p>
          <a:p>
            <a:pPr lvl="0" algn="just">
              <a:buNone/>
            </a:pPr>
            <a:r>
              <a:rPr lang="ru-RU" sz="2800" b="1" i="1" dirty="0">
                <a:solidFill>
                  <a:schemeClr val="accent1"/>
                </a:solidFill>
                <a:latin typeface="Times New Roman" pitchFamily="18" charset="0"/>
                <a:ea typeface="TimesNewRoman" charset="-128"/>
                <a:cs typeface="Times New Roman" pitchFamily="18" charset="0"/>
              </a:rPr>
              <a:t> </a:t>
            </a:r>
            <a:endParaRPr lang="ru-RU" sz="2800" dirty="0">
              <a:solidFill>
                <a:schemeClr val="accent1"/>
              </a:solidFill>
              <a:latin typeface="Times New Roman" pitchFamily="18" charset="0"/>
              <a:cs typeface="Times New Roman" pitchFamily="18" charset="0"/>
            </a:endParaRPr>
          </a:p>
          <a:p>
            <a:pPr algn="just">
              <a:buNone/>
            </a:pPr>
            <a:endParaRPr lang="ru-RU" sz="2800" b="1" dirty="0">
              <a:solidFill>
                <a:schemeClr val="accent1"/>
              </a:solidFill>
              <a:latin typeface="Times New Roman" pitchFamily="18" charset="0"/>
              <a:cs typeface="Times New Roman" pitchFamily="18" charset="0"/>
            </a:endParaRPr>
          </a:p>
          <a:p>
            <a:pPr algn="just">
              <a:buNone/>
            </a:pPr>
            <a:endParaRPr lang="kk-KZ" sz="2800" dirty="0">
              <a:solidFill>
                <a:srgbClr val="FF0000"/>
              </a:solidFill>
              <a:latin typeface="Times New Roman" pitchFamily="18" charset="0"/>
              <a:cs typeface="Times New Roman" pitchFamily="18" charset="0"/>
            </a:endParaRPr>
          </a:p>
        </p:txBody>
      </p:sp>
      <p:sp>
        <p:nvSpPr>
          <p:cNvPr id="4" name="Содержимое 2"/>
          <p:cNvSpPr txBox="1">
            <a:spLocks/>
          </p:cNvSpPr>
          <p:nvPr/>
        </p:nvSpPr>
        <p:spPr>
          <a:xfrm>
            <a:off x="0" y="4077072"/>
            <a:ext cx="9144000" cy="2116832"/>
          </a:xfrm>
          <a:prstGeom prst="rect">
            <a:avLst/>
          </a:prstGeom>
        </p:spPr>
        <p:txBody>
          <a:bodyPr vert="horz" lIns="91440" tIns="45720" rIns="91440" bIns="45720" rtlCol="0">
            <a:normAutofit/>
          </a:bodyPr>
          <a:lstStyle/>
          <a:p>
            <a:pPr marL="342900" lvl="0" indent="-342900" algn="just">
              <a:spcBef>
                <a:spcPct val="20000"/>
              </a:spcBef>
            </a:pPr>
            <a:r>
              <a:rPr kumimoji="0" lang="kk-KZ" sz="28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kk-KZ" sz="3200" b="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endParaRPr kumimoji="0" lang="ru-RU" sz="3200" b="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0" y="5301208"/>
            <a:ext cx="9143999" cy="1508105"/>
          </a:xfrm>
          <a:prstGeom prst="rect">
            <a:avLst/>
          </a:prstGeom>
        </p:spPr>
        <p:txBody>
          <a:bodyPr wrap="square">
            <a:spAutoFit/>
          </a:bodyPr>
          <a:lstStyle/>
          <a:p>
            <a:r>
              <a:rPr lang="ru-RU" sz="2400" dirty="0">
                <a:latin typeface="Times New Roman" pitchFamily="18" charset="0"/>
                <a:ea typeface="TimesNewRoman" charset="-128"/>
                <a:cs typeface="Times New Roman" pitchFamily="18" charset="0"/>
              </a:rPr>
              <a:t>БАТОМЕТР, </a:t>
            </a:r>
            <a:r>
              <a:rPr lang="kk-KZ" sz="2400" dirty="0">
                <a:latin typeface="Times New Roman" pitchFamily="18" charset="0"/>
                <a:cs typeface="Times New Roman" pitchFamily="18" charset="0"/>
              </a:rPr>
              <a:t>ПРИБОР РУТНЕРА,</a:t>
            </a:r>
            <a:r>
              <a:rPr lang="ru-RU" sz="2400" dirty="0">
                <a:latin typeface="Times New Roman" pitchFamily="18" charset="0"/>
                <a:cs typeface="Times New Roman" pitchFamily="18" charset="0"/>
              </a:rPr>
              <a:t> ПРИБОР  ЗЕЙТЦА, </a:t>
            </a:r>
            <a:r>
              <a:rPr lang="kk-KZ" sz="2400" dirty="0">
                <a:latin typeface="Times New Roman" pitchFamily="18" charset="0"/>
                <a:cs typeface="Times New Roman" pitchFamily="18" charset="0"/>
              </a:rPr>
              <a:t> </a:t>
            </a:r>
            <a:r>
              <a:rPr lang="ru-RU" sz="2400" dirty="0">
                <a:latin typeface="Times New Roman" pitchFamily="18" charset="0"/>
                <a:ea typeface="TimesNewRoman" charset="-128"/>
                <a:cs typeface="Times New Roman" pitchFamily="18" charset="0"/>
              </a:rPr>
              <a:t> ОМЧ,</a:t>
            </a:r>
          </a:p>
          <a:p>
            <a:pPr algn="just"/>
            <a:r>
              <a:rPr lang="ru-RU" sz="2400" dirty="0">
                <a:latin typeface="Times New Roman" pitchFamily="18" charset="0"/>
                <a:ea typeface="TimesNewRoman" charset="-128"/>
                <a:cs typeface="Times New Roman" pitchFamily="18" charset="0"/>
              </a:rPr>
              <a:t>КОЕ, </a:t>
            </a:r>
            <a:r>
              <a:rPr lang="ru-RU" sz="2400" dirty="0">
                <a:latin typeface="Times New Roman" pitchFamily="18" charset="0"/>
                <a:ea typeface="TimesNewRoman"/>
                <a:cs typeface="Times New Roman" pitchFamily="18" charset="0"/>
              </a:rPr>
              <a:t>БГКП, ОКБ, </a:t>
            </a:r>
            <a:r>
              <a:rPr lang="ru-RU" sz="2400" dirty="0">
                <a:latin typeface="Times New Roman" pitchFamily="18" charset="0"/>
                <a:ea typeface="TimesNewRoman" charset="-128"/>
                <a:cs typeface="Times New Roman" pitchFamily="18" charset="0"/>
              </a:rPr>
              <a:t>Е.COLI,</a:t>
            </a:r>
            <a:r>
              <a:rPr lang="ru-RU" sz="2400" dirty="0">
                <a:latin typeface="Times New Roman" pitchFamily="18" charset="0"/>
                <a:ea typeface="TimesNewRoman"/>
                <a:cs typeface="Times New Roman" pitchFamily="18" charset="0"/>
              </a:rPr>
              <a:t> ЭНТЕРОКОККИ,  </a:t>
            </a:r>
            <a:r>
              <a:rPr lang="ru-RU" sz="2400" dirty="0">
                <a:latin typeface="Times New Roman" pitchFamily="18" charset="0"/>
                <a:cs typeface="Times New Roman" pitchFamily="18" charset="0"/>
              </a:rPr>
              <a:t>КОЛИ-ИНДЕКС, КОЛИ- ТИТР</a:t>
            </a:r>
          </a:p>
          <a:p>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90741" y="28545"/>
            <a:ext cx="75625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a:ln>
                  <a:noFill/>
                </a:ln>
                <a:solidFill>
                  <a:schemeClr val="accent1"/>
                </a:solidFill>
                <a:effectLst/>
                <a:latin typeface="Times New Roman" pitchFamily="18" charset="0"/>
                <a:ea typeface="Calibri" pitchFamily="34" charset="0"/>
                <a:cs typeface="Times New Roman" pitchFamily="18" charset="0"/>
              </a:rPr>
              <a:t>Определение </a:t>
            </a:r>
            <a:r>
              <a:rPr kumimoji="0" lang="ru-RU" sz="2000" b="1" i="1" u="none" strike="noStrike" cap="none" normalizeH="0" baseline="0" dirty="0" err="1">
                <a:ln>
                  <a:noFill/>
                </a:ln>
                <a:solidFill>
                  <a:schemeClr val="accent1"/>
                </a:solidFill>
                <a:effectLst/>
                <a:latin typeface="Times New Roman" pitchFamily="18" charset="0"/>
                <a:ea typeface="Calibri" pitchFamily="34" charset="0"/>
                <a:cs typeface="Times New Roman" pitchFamily="18" charset="0"/>
              </a:rPr>
              <a:t>термотолерантных</a:t>
            </a:r>
            <a:r>
              <a:rPr kumimoji="0" lang="ru-RU" sz="2000" b="1" i="1" u="none" strike="noStrike" cap="none" normalizeH="0" baseline="0" dirty="0">
                <a:ln>
                  <a:noFill/>
                </a:ln>
                <a:solidFill>
                  <a:schemeClr val="accent1"/>
                </a:solidFill>
                <a:effectLst/>
                <a:latin typeface="Times New Roman" pitchFamily="18" charset="0"/>
                <a:ea typeface="Calibri" pitchFamily="34" charset="0"/>
                <a:cs typeface="Times New Roman" pitchFamily="18" charset="0"/>
              </a:rPr>
              <a:t> </a:t>
            </a:r>
            <a:r>
              <a:rPr kumimoji="0" lang="ru-RU" sz="2000" b="1" i="1" u="none" strike="noStrike" cap="none" normalizeH="0" baseline="0" dirty="0" err="1">
                <a:ln>
                  <a:noFill/>
                </a:ln>
                <a:solidFill>
                  <a:schemeClr val="accent1"/>
                </a:solidFill>
                <a:effectLst/>
                <a:latin typeface="Times New Roman" pitchFamily="18" charset="0"/>
                <a:ea typeface="Calibri" pitchFamily="34" charset="0"/>
                <a:cs typeface="Times New Roman" pitchFamily="18" charset="0"/>
              </a:rPr>
              <a:t>колиформных</a:t>
            </a:r>
            <a:r>
              <a:rPr kumimoji="0" lang="ru-RU" sz="2000" b="1" i="1" u="none" strike="noStrike" cap="none" normalizeH="0" baseline="0" dirty="0">
                <a:ln>
                  <a:noFill/>
                </a:ln>
                <a:solidFill>
                  <a:schemeClr val="accent1"/>
                </a:solidFill>
                <a:effectLst/>
                <a:latin typeface="Times New Roman" pitchFamily="18" charset="0"/>
                <a:ea typeface="Calibri" pitchFamily="34" charset="0"/>
                <a:cs typeface="Times New Roman" pitchFamily="18" charset="0"/>
              </a:rPr>
              <a:t> бактерий (ТКБ)</a:t>
            </a:r>
            <a:endParaRPr kumimoji="0" lang="ru-RU" sz="2000" b="0" i="0" u="none" strike="noStrike" cap="none" normalizeH="0" baseline="0" dirty="0">
              <a:ln>
                <a:noFill/>
              </a:ln>
              <a:solidFill>
                <a:schemeClr val="accent1"/>
              </a:solidFill>
              <a:effectLst/>
              <a:latin typeface="Arial" pitchFamily="34" charset="0"/>
              <a:cs typeface="Arial" pitchFamily="34" charset="0"/>
            </a:endParaRPr>
          </a:p>
        </p:txBody>
      </p:sp>
      <p:sp>
        <p:nvSpPr>
          <p:cNvPr id="33794" name="Rectangle 2"/>
          <p:cNvSpPr>
            <a:spLocks noChangeArrowheads="1"/>
          </p:cNvSpPr>
          <p:nvPr/>
        </p:nvSpPr>
        <p:spPr bwMode="auto">
          <a:xfrm>
            <a:off x="683568" y="620688"/>
            <a:ext cx="799288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Из всех бактерий, входящих в состав БГКП, наибольшее санитарно-показательное значение имеют микроорганизмы рода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Escherichia</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По способности расщеплять лактозу при температуре 37°С из БГКП (ОКБ) принято выделять Гр(-) бактерии, которые способны ферментировать лактозу при температуре 44,5°С. К ним относится Е.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coli</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не растущая на цитратной среде. В соответствии с международной классификацией эту группу бактерий называют </a:t>
            </a:r>
            <a:r>
              <a:rPr kumimoji="0" lang="ru-RU" b="0" i="1" u="none" strike="noStrike" cap="none" normalizeH="0" baseline="0" dirty="0" err="1">
                <a:ln>
                  <a:noFill/>
                </a:ln>
                <a:solidFill>
                  <a:schemeClr val="tx1"/>
                </a:solidFill>
                <a:effectLst/>
                <a:latin typeface="Times New Roman" pitchFamily="18" charset="0"/>
                <a:ea typeface="TimesNewRoman"/>
                <a:cs typeface="Times New Roman" pitchFamily="18" charset="0"/>
              </a:rPr>
              <a:t>термотолерантные</a:t>
            </a: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1" u="none" strike="noStrike" cap="none" normalizeH="0" baseline="0" dirty="0" err="1">
                <a:ln>
                  <a:noFill/>
                </a:ln>
                <a:solidFill>
                  <a:schemeClr val="tx1"/>
                </a:solidFill>
                <a:effectLst/>
                <a:latin typeface="Times New Roman" pitchFamily="18" charset="0"/>
                <a:ea typeface="TimesNewRoman"/>
                <a:cs typeface="Times New Roman" pitchFamily="18" charset="0"/>
              </a:rPr>
              <a:t>колиформные</a:t>
            </a:r>
            <a:r>
              <a:rPr kumimoji="0" lang="ru-RU" b="0" i="1" u="none" strike="noStrike" cap="none" normalizeH="0" baseline="0" dirty="0">
                <a:ln>
                  <a:noFill/>
                </a:ln>
                <a:solidFill>
                  <a:schemeClr val="tx1"/>
                </a:solidFill>
                <a:effectLst/>
                <a:latin typeface="Times New Roman" pitchFamily="18" charset="0"/>
                <a:ea typeface="TimesNewRoman"/>
                <a:cs typeface="Times New Roman" pitchFamily="18" charset="0"/>
              </a:rPr>
              <a:t> бактерии - ТКБ.</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Число ТКБ характеризует степень фекального загрязнения воды водных объектов и косвенно определяет эпидемическую опасность в отношении возбудителей кишечных инфекций. ТКБ определяют теми же методами, как и БГКП (ОКБ), кроме последнего этапа идентификации, который проводится по ферментации лактозы на полужидкой питательной среде при 44, 50С. В случае роста на среде Эндо типичных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лактозо-положительных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колоний, Гр(-),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оксидазоотрицательных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спсобных</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ферментировать лактозу при 44,50С, их учитывают как ТКБ.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482189"/>
            <a:ext cx="68042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Определение </a:t>
            </a:r>
            <a:r>
              <a:rPr kumimoji="0" lang="ru-RU" b="0" i="1"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Е.coli</a:t>
            </a:r>
            <a:r>
              <a:rPr kumimoji="0" lang="ru-RU" b="0" i="1" u="none" strike="noStrike" cap="none" normalizeH="0" baseline="0" dirty="0">
                <a:ln>
                  <a:noFill/>
                </a:ln>
                <a:solidFill>
                  <a:schemeClr val="tx1"/>
                </a:solidFill>
                <a:effectLst/>
                <a:latin typeface="Times New Roman" pitchFamily="18" charset="0"/>
                <a:ea typeface="TimesNewRoman" charset="-128"/>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является дополнительным показателем для расшифровки происхождения биологической контаминации, определения свежести фекального загрязнения, при оценке качества воды в случае превышения норматива. Такое исследование проводится при периодических анализах воды, а также при неожиданных изменениях в основных показателях - индекса ОКБ, ТКБ. </a:t>
            </a:r>
            <a:r>
              <a:rPr lang="ru-RU" dirty="0">
                <a:latin typeface="Times New Roman" pitchFamily="18" charset="0"/>
                <a:ea typeface="TimesNewRoman" charset="-128"/>
                <a:cs typeface="Times New Roman" pitchFamily="18" charset="0"/>
              </a:rPr>
              <a:t>Группа бактерий, условно обозначаемых как </a:t>
            </a:r>
            <a:r>
              <a:rPr lang="ru-RU" i="1" dirty="0" err="1">
                <a:latin typeface="Times New Roman" pitchFamily="18" charset="0"/>
                <a:ea typeface="TimesNewRoman" charset="-128"/>
                <a:cs typeface="Times New Roman" pitchFamily="18" charset="0"/>
              </a:rPr>
              <a:t>Е.coli</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включает </a:t>
            </a:r>
            <a:r>
              <a:rPr lang="ru-RU" dirty="0" err="1">
                <a:latin typeface="Times New Roman" pitchFamily="18" charset="0"/>
                <a:ea typeface="TimesNewRoman" charset="-128"/>
                <a:cs typeface="Times New Roman" pitchFamily="18" charset="0"/>
              </a:rPr>
              <a:t>лактозоположительные</a:t>
            </a:r>
            <a:r>
              <a:rPr lang="ru-RU" dirty="0">
                <a:latin typeface="Times New Roman" pitchFamily="18" charset="0"/>
                <a:ea typeface="TimesNewRoman" charset="-128"/>
                <a:cs typeface="Times New Roman" pitchFamily="18" charset="0"/>
              </a:rPr>
              <a:t> кишечные палочки,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475656" y="116632"/>
            <a:ext cx="2812629" cy="461665"/>
          </a:xfrm>
          <a:prstGeom prst="rect">
            <a:avLst/>
          </a:prstGeom>
        </p:spPr>
        <p:txBody>
          <a:bodyPr wrap="none">
            <a:spAutoFit/>
          </a:bodyPr>
          <a:lstStyle/>
          <a:p>
            <a:pPr lvl="0" algn="just" fontAlgn="base">
              <a:spcBef>
                <a:spcPct val="0"/>
              </a:spcBef>
              <a:spcAft>
                <a:spcPct val="0"/>
              </a:spcAft>
            </a:pPr>
            <a:r>
              <a:rPr lang="ru-RU" sz="2400" b="1" i="1" dirty="0">
                <a:solidFill>
                  <a:schemeClr val="accent1"/>
                </a:solidFill>
                <a:latin typeface="Times New Roman" pitchFamily="18" charset="0"/>
                <a:ea typeface="TimesNewRoman" charset="-128"/>
                <a:cs typeface="Times New Roman" pitchFamily="18" charset="0"/>
              </a:rPr>
              <a:t>Определение Е. </a:t>
            </a:r>
            <a:r>
              <a:rPr lang="ru-RU" sz="2400" b="1" i="1" dirty="0" err="1">
                <a:solidFill>
                  <a:schemeClr val="accent1"/>
                </a:solidFill>
                <a:latin typeface="Times New Roman" pitchFamily="18" charset="0"/>
                <a:ea typeface="TimesNewRoman" charset="-128"/>
                <a:cs typeface="Times New Roman" pitchFamily="18" charset="0"/>
              </a:rPr>
              <a:t>coli</a:t>
            </a:r>
            <a:endParaRPr lang="ru-RU" sz="2400" dirty="0">
              <a:solidFill>
                <a:schemeClr val="accent1"/>
              </a:solidFill>
              <a:latin typeface="Times New Roman" pitchFamily="18" charset="0"/>
              <a:cs typeface="Times New Roman" pitchFamily="18" charset="0"/>
            </a:endParaRPr>
          </a:p>
        </p:txBody>
      </p:sp>
      <p:sp>
        <p:nvSpPr>
          <p:cNvPr id="5" name="Прямоугольник 4"/>
          <p:cNvSpPr/>
          <p:nvPr/>
        </p:nvSpPr>
        <p:spPr>
          <a:xfrm>
            <a:off x="0" y="2708920"/>
            <a:ext cx="8964488" cy="3416320"/>
          </a:xfrm>
          <a:prstGeom prst="rect">
            <a:avLst/>
          </a:prstGeom>
        </p:spPr>
        <p:txBody>
          <a:bodyPr wrap="square">
            <a:spAutoFit/>
          </a:bodyPr>
          <a:lstStyle/>
          <a:p>
            <a:pPr lvl="0" algn="just" eaLnBrk="0" fontAlgn="base" hangingPunct="0">
              <a:spcBef>
                <a:spcPct val="0"/>
              </a:spcBef>
              <a:spcAft>
                <a:spcPct val="0"/>
              </a:spcAft>
            </a:pPr>
            <a:r>
              <a:rPr lang="ru-RU" dirty="0">
                <a:latin typeface="Times New Roman" pitchFamily="18" charset="0"/>
                <a:ea typeface="TimesNewRoman" charset="-128"/>
                <a:cs typeface="Times New Roman" pitchFamily="18" charset="0"/>
              </a:rPr>
              <a:t>ферментирующие лактозу до кислоты и газа при температуре 43-44,5°С в присутствии ингибиторов посторонней микрофлоры и образующие индол при той же температуре. В основном это бактерии рода </a:t>
            </a:r>
            <a:r>
              <a:rPr lang="ru-RU" i="1" dirty="0" err="1">
                <a:latin typeface="Times New Roman" pitchFamily="18" charset="0"/>
                <a:ea typeface="TimesNewRoman" charset="-128"/>
                <a:cs typeface="Times New Roman" pitchFamily="18" charset="0"/>
              </a:rPr>
              <a:t>Escherichia</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но могут быть отнесены в эту группу и представители других родов, обладающие такими же свойствами (например, </a:t>
            </a:r>
            <a:r>
              <a:rPr lang="ru-RU" i="1" dirty="0" err="1">
                <a:latin typeface="Times New Roman" pitchFamily="18" charset="0"/>
                <a:ea typeface="TimesNewRoman" charset="-128"/>
                <a:cs typeface="Times New Roman" pitchFamily="18" charset="0"/>
              </a:rPr>
              <a:t>Citrobacter</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и др.). </a:t>
            </a:r>
            <a:r>
              <a:rPr lang="ru-RU" i="1" dirty="0">
                <a:latin typeface="Times New Roman" pitchFamily="18" charset="0"/>
                <a:ea typeface="TimesNewRoman" charset="-128"/>
                <a:cs typeface="Times New Roman" pitchFamily="18" charset="0"/>
              </a:rPr>
              <a:t>Е. </a:t>
            </a:r>
            <a:r>
              <a:rPr lang="ru-RU" i="1" dirty="0" err="1">
                <a:latin typeface="Times New Roman" pitchFamily="18" charset="0"/>
                <a:ea typeface="TimesNewRoman" charset="-128"/>
                <a:cs typeface="Times New Roman" pitchFamily="18" charset="0"/>
              </a:rPr>
              <a:t>coli</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определяют теми же методами: мембранных фильтров, прямого посева и</a:t>
            </a:r>
            <a:endParaRPr lang="ru-RU" dirty="0">
              <a:latin typeface="Times New Roman" pitchFamily="18" charset="0"/>
              <a:cs typeface="Times New Roman" pitchFamily="18" charset="0"/>
            </a:endParaRPr>
          </a:p>
          <a:p>
            <a:pPr lvl="0" algn="just" eaLnBrk="0" fontAlgn="base" hangingPunct="0">
              <a:spcBef>
                <a:spcPct val="0"/>
              </a:spcBef>
              <a:spcAft>
                <a:spcPct val="0"/>
              </a:spcAft>
            </a:pPr>
            <a:r>
              <a:rPr lang="ru-RU" dirty="0" err="1">
                <a:latin typeface="Times New Roman" pitchFamily="18" charset="0"/>
                <a:ea typeface="TimesNewRoman" charset="-128"/>
                <a:cs typeface="Times New Roman" pitchFamily="18" charset="0"/>
              </a:rPr>
              <a:t>титрационным</a:t>
            </a:r>
            <a:r>
              <a:rPr lang="ru-RU" dirty="0">
                <a:latin typeface="Times New Roman" pitchFamily="18" charset="0"/>
                <a:ea typeface="TimesNewRoman" charset="-128"/>
                <a:cs typeface="Times New Roman" pitchFamily="18" charset="0"/>
              </a:rPr>
              <a:t>. Различие - на этапе исследования свойств микроорганизмов, выросших на среде Эндо. Результат исследования выражают количеством </a:t>
            </a:r>
            <a:r>
              <a:rPr lang="ru-RU" i="1" dirty="0" err="1">
                <a:latin typeface="Times New Roman" pitchFamily="18" charset="0"/>
                <a:ea typeface="TimesNewRoman" charset="-128"/>
                <a:cs typeface="Times New Roman" pitchFamily="18" charset="0"/>
              </a:rPr>
              <a:t>Е.coli</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в 1 л (Coli-индекс). Метод прямого посева применяется при определении </a:t>
            </a:r>
            <a:r>
              <a:rPr lang="ru-RU" i="1" dirty="0" err="1">
                <a:latin typeface="Times New Roman" pitchFamily="18" charset="0"/>
                <a:ea typeface="TimesNewRoman" charset="-128"/>
                <a:cs typeface="Times New Roman" pitchFamily="18" charset="0"/>
              </a:rPr>
              <a:t>Е.coli</a:t>
            </a:r>
            <a:r>
              <a:rPr lang="ru-RU" i="1" dirty="0">
                <a:latin typeface="Times New Roman" pitchFamily="18" charset="0"/>
                <a:ea typeface="TimesNewRoman" charset="-128"/>
                <a:cs typeface="Times New Roman" pitchFamily="18" charset="0"/>
              </a:rPr>
              <a:t> </a:t>
            </a:r>
            <a:r>
              <a:rPr lang="ru-RU" dirty="0">
                <a:latin typeface="Times New Roman" pitchFamily="18" charset="0"/>
                <a:ea typeface="TimesNewRoman" charset="-128"/>
                <a:cs typeface="Times New Roman" pitchFamily="18" charset="0"/>
              </a:rPr>
              <a:t>в сточных водах и сильно загрязненной воде водоемов. На чашки со средой Эндо засевают по 0,1—0,5 мл пробы воды (по 4 дозы из каждой пробы), тщательно втирают шпателем и инкубируют в течение 16—18 ч при температуре 37°С. Учитывают рост характерных колоний, определяют биохимические </a:t>
            </a:r>
            <a:r>
              <a:rPr lang="ru-RU" dirty="0" err="1">
                <a:latin typeface="Times New Roman" pitchFamily="18" charset="0"/>
                <a:ea typeface="TimesNewRoman" charset="-128"/>
                <a:cs typeface="Times New Roman" pitchFamily="18" charset="0"/>
              </a:rPr>
              <a:t>совйства</a:t>
            </a:r>
            <a:r>
              <a:rPr lang="ru-RU" dirty="0">
                <a:latin typeface="Times New Roman" pitchFamily="18" charset="0"/>
                <a:ea typeface="TimesNewRoman" charset="-128"/>
                <a:cs typeface="Times New Roman" pitchFamily="18" charset="0"/>
              </a:rPr>
              <a:t> бактерий и определяют </a:t>
            </a:r>
            <a:r>
              <a:rPr lang="ru-RU" dirty="0" err="1">
                <a:latin typeface="Times New Roman" pitchFamily="18" charset="0"/>
                <a:ea typeface="TimesNewRoman" charset="-128"/>
                <a:cs typeface="Times New Roman" pitchFamily="18" charset="0"/>
              </a:rPr>
              <a:t>коли-индекс</a:t>
            </a:r>
            <a:r>
              <a:rPr lang="ru-RU" dirty="0">
                <a:latin typeface="Times New Roman" pitchFamily="18" charset="0"/>
                <a:ea typeface="TimesNewRoman" charset="-128"/>
                <a:cs typeface="Times New Roman" pitchFamily="18" charset="0"/>
              </a:rPr>
              <a:t>. </a:t>
            </a:r>
            <a:endParaRPr lang="ru-RU" dirty="0">
              <a:latin typeface="Times New Roman" pitchFamily="18" charset="0"/>
              <a:cs typeface="Times New Roman" pitchFamily="18" charset="0"/>
            </a:endParaRPr>
          </a:p>
        </p:txBody>
      </p:sp>
      <p:sp>
        <p:nvSpPr>
          <p:cNvPr id="34819" name="AutoShape 3" descr="data:image/jpeg;base64,/9j/4AAQSkZJRgABAQAAAQABAAD/2wCEAAkGBxQTEhQUExQVFBUXFxcYGBgXFxgZGBwdFxQXGBcXGBwYHCggGBwlGxUXITEhJSkrLi4uFx8zODQsNygtLisBCgoKDg0OGxAQGywkHCQsLDQsLCwsLCwsLCw0LCw0LCwsLCwsLCwsLCwsLCwsLCwsNCwsLCwsLCw0LCwsLCwsLP/AABEIAMIBAwMBIgACEQEDEQH/xAAcAAABBQEBAQAAAAAAAAAAAAADAAIEBQYBBwj/xABCEAACAQIEBAMFBgUDAwIHAAABAhEAAwQSITEFIkFRE2FxBjKBkfAjQqGxwdEUM1Ji4XKC8QdDopLiFSQ0U3Oywv/EABoBAAIDAQEAAAAAAAAAAAAAAAIDAAEEBQb/xAAxEQACAgECBAMHBAIDAAAAAAAAAQIRAyExBBJB8FFhcRMiMkKBobEjM8HRBZFSsuH/2gAMAwEAAhEDEQA/ANddcneZmuFiBqK6nynzplxzMbfE00zitp1+Pb8qDc8x+NFUHp1+tZ30Ipl1dY9JNQsF5fXzmpOFwgy53ORAfeI1J7IPvN6VKW0lpBcvDQ+4k8zxGp/pTzqi4hjXvNmYwBooAgAdlHQfRqPQNQ6sNj+KzKWlyJ1E8zf/AJGG/wDpGm+9VOJuIgzOwA13/L1qr437Q27AKLzXOw2Hqe/lWHxuOu4hpYk+XSl3ZuwcHPJ5I0PFPbETFlZ/uP6D9/lWbxGMvXjzMx8h+wpotqu/Mew2+fX4UjcJ0G3YaD49/jQtnWx8Ljxev3B+ABudfn+VdgdvyFSLGCZjsfQVaYbgJO+n40LsOU4xKNjPQD0k/nUrBYC5ecJatvcczCqNTAJMfAE1qMH7MZyFEySANhqTAEmtJg+EXbNt1tKbZXS9c5bky8BQhXQbjMrHelS0M2Ti0ttzIXuGWMMSjxiZIHiW2YNaI95TaaATP9WjR0qLjcRbuW28VHGJzEi4AFUgAQCg7/hpBAEVr8Tw4KQVKuSPfzhnMHKMxPMDppImgjhItXR49luUyVMoT21I/Q0KjetmdZtbd2YnF8DxFu2l17LrbdQ6sRIKmCG0Oggg61Wx5TXpdxrt9yAAPEnOAADEAwWQAZFyztsCaGeEWsOZDXP4hHBDJlKW2AzDNmHOdiChIqx0eJ/5bmE4lgERVZLnigwH+zZcrRJXm3jv6fCLhMN4jRmVRElmmAB6Ak9BABNb3EYPFYpGtm8HtqC8MyrJLgkjYFyxoeA9m1w9h7t8orXBFsOi3IQMM7lCMxB2zJJie9VdbkWalq7ffl/BiExly0YVpHbdT8DVphOMWrml1QpPWOX59Kq+IznOsgGAdYOu4nWKiZAf8/vT8dpEnghmWu5sW4VbIlevao1rCtabNacqfwPcMNiPXSqLh/ELlkwNV6qdv8VqcBxG3eHLo/VTv8O4p9+Jzc3DTxehDxHCrd+CgWxd/p/7Ln+3/wC239p09KpsVwi4hIZCCNK1T4YQY3o9vFBhkuyQNA27L5Hqy+W46dqPmvcyOCexgLlgjSCPhQStb7EYSNCAQdQdCCDsQeoqBc4fbO6j8jVCqMcUphStPc4Ip2JFQ73BW6EGqohRFa5lqxu8OuDdT8KjNaI8qqi7I2SuUfLSqEs+h7b6jT1pgtyfoUsuvX6n/Hzo1to6k1YRwr+esHyqeltLSC9dAM+4m2bbU/2j8flTsBYWDcufy03/ALj0UVR8SxxvOWbbYDpA2A/tH71G69RkY9WRsbinvMXc6/LbYDsB2rGe03tNvasHyZx+S/vTPaj2hzzasnl2Zh1/tXy8+v55oIAJbfoP1PlWdzvbY7HCcFfv5P8AXh6gUszzMf3PpTmfoBA7fv3p6Izn6+VW/DuDknURVJtnTlOMF4fllZhuHs/Q/Cr3h/Co1Kj0q7weA2CrAq7tcPgcok+mw7nsKK6Ofl4noiis4PoBU3D4OCJHr+1aDDEWSBYdLjMAfEKLctrBlshDQT7u+U6zrtTMbi2djmuC8Vhc/huh0EnNm0JkkyumpgARS3MxzzN6AL3EmdmNxFtWyVJt4crLZF5Q5uKAYJ3AXp2qn8FWCoECiRCkKIP+3Tc9PWr27gEBQO/hllLnOrBQOhzQQQaqHIGqkMOjLJB6giQD/mqpWLTfQJi/EtnK5YZZUKGXL1DHk0bc+8THYVGxN5CF/wDqGdiS7MVdN4AGZswEbkHp16BFsDRVAnWAAPU1Iw1nMwGknuQB+On6VOVBLQJgrptqywSHiQGylgJIE5WgExrlPlRr3DDA8TNOoZUDOyZGVCGEADcEAdMugBFGRArZRmQQxF51IBVhCkW3ttIidQTuNKffuB0UITcZgAy5zmdmJLMA8Z1yDYKDoJy7EG9StbHqtqwqkqHMKZBTNmlyCgcgnKsk5dJVemoyeMuFveltBo2wMbhQSq7narbiOEdQrMhAIBBykDsIMR09dKqblMxxt2FEqr/D0bYZT5bVT43hRQ6ajuNq1lu3SexpWtGnHKjCxGhH15VzwyOZSdOo0I/b1rTY7hYbUaVR3sO1s0fIuhtjJSVPYtOE8Zzcl2A3Ruh8j2NWlxOuxrIvZDCRv1H7eVWXCOLFfs7h06N+QPl50LjRz+K4Ll9+Bf2L4AyPOQ6+an+pf1Xr602/YKnoRoQV2YHYg9aZcWakYG6D9m+g+6T909/9J6/OocuUeb1IyrTTp8O9HuWWVsp3Bj/mhOOu9QSR3WfShvYB3A8xR3I6U2BVFEH/AOHp/SKVT/DPc0qso9Pn6JqZgrBuMqrufy6nyGmtRgojrUvGYjwbEj+ZeEDuE/8AcdPSajdajoRtkHj/ABAMwt2z9kmg8z1Y+Z6f5rD+0nGxPgW9D98giBp7uunr5GPSdx/iPgJII8Rvd7CBJY+QGtYzhdhjcUmcxY6zoYPOWM7b6z86yZZN6HU4bCmvaS2W39gXsZVFx1gN7g6H5dB23qLkZuY7T+Nbk+z1u7bCnLZgzmRSWU6BsyqxHaFHSII2qpXhP2mSSVXRSVKSO+U6jelq3odLHxmOUWn06f2ROEYEkyNK2fDbAjUa0HC4QLGUaj8avcLhgqG5cYW0nLzGCx10WdCRGuopi0Rzs+ZzdhMBgi7Qo00k9BPf9tzRRdRldFZ7doEi7ezLblRHKhPMJOh5lMgaU0Y7NbZMoChiY1yEEFQXXNnYxJjlGnpRMMjMrNGm8LlTpACrOggDbTvvVMxykBa2k8mVFLEEhSM0SJMqGYwO2vSdy+8xFtinhqmnO1xAzgEk5bd+0CJ0G/pSfEEE85AADZCqRmAiSAMxUHQHNqZ1GlU+I+0IzgMZBGYTHnrMUJIrUNdW7ezXczsqhRBeVUQYhSewOwJ3oP8ACywAZX1APhsrkEwcsKfe12P7xIxGCVwDFm8tsnnth3OaREtOUAER7u/XrQ7GGuGWC6LqdhpJ6ddQdp2NQM4tlDnBzpEx4mS3GUMftAWO8AACNT5TXIQQh8Np1ZvtMyDXQhdPOObenXMcRn1t4ggQvhlrdtNdlGXSO0Ge8bR1Y3CxNwDdpu3Nf9ILnU66Cq1YWoXC8Nzyy5VDQQxVwrGYAnJIO+4Gx9arsWpEgjyouNyg6OLqcwB5wm7KwyPpuD01EUTAY+3mJu21dQsKqKto6KAAWUc0Rue5q0y0qI+DvICTd8QrkiLZGbQHKAH5dz271HxgQkm3my6Rm0OwkH4zVhjMPZ8LNauy8AvbYpIBIGgBzaFgJKgHcaVTtc2pmNJu0ElbC27cCnTXbdyacFmtKGRBm0DVfxHh4IPrVqo1rl5ZBo0x8ZUYXE4co2kiKE9sOJ69R+orWcQwmYH4VmcRaNtqaqZrxZE9HsTOD486W2Ouynv/AGn9KtXFZy6k8w/4NXXDMZnWD7w38/7vrrS5QrbY5/HcJyP2kdi3S54qa6uo36so79yNPUVDc6frSS4VYMNCII/z5f5qXi7Q0ZRyuJA7a8y/A0ByskfmRX3Fg0wiRUlxQ2qCAcVyi5jSqEPVMBbzuq7D7x7ADUntoKquL4/xrrPsg0UdgPd/DX1JqwxF7wsM7TzXeRf9Ohc/HRfjWF9qMb4dnKPeff0+9+YHxpeSVfT8mzBjcml4md4hxA375f7ikb/0gyPid/jBrScGTKR7wBPOqhcpyggkgbqYOh/Cao8BZBDB2yAIXZ42bcAQRB3M67DTath7IWg9pNQ4Mcyhh7kjqg26nUSJ71iadnR4iSjCkixwOCByOykkgQ0srQxWEVhqWkE6CNII2pcYVVCs5y8wChgmaWNzMRlOaJVdD0A85mcWLiLYIGbJIyszDLpMq2p97U6afCpOB4aqBfFFsuJZVULkDNlJAAOVgNDLbgSCKeoqjCnWpX4HhuWLlwEqQxACltpAZgOaJn3QfdO2klxmMXOQwJboDmMDoXJg+YBIInSd65j+Iku1tYLMxUlgYUgxIzEid+0RqGOtRrOEFuM5AynVTlYMBrEqTk6AscsSNdaj8i3b3JC2XIzPmaSIELmbNJhQIWY7xMz11PduOjsqgo0LCrcuDIczHPDArcMACIjfU7CvwmKfNNrQx7wQnLqZygg6aydw2aTJ0Ejh+LQZhbiel3L1JgvGmQjLpoScwIAAoWC0Fa1bBAvXC7nU28/2muudy2iDffTbYbDNu2JY3QVmFa5dkbwFtl2g7aBYG8ClbxgkhQjrmaTzrm7QWkwTuxB760Tid5LNvKVIdtl5c6RuXhsuWRt72oMDagsmr0IaorsWIdrazmDQNlMaLdlwWgdzOw3qnxGIJGXQIGlUWQmh5XCvLWzABgHTud6DjsYbh+1c3mmQXAaIJIgxpEmKiXLnnVqNj4xaJ2GxzLAJLCQWDZTmAM5WYqT/ALve86Vx2vMSLKqT9y1mYHUnYyRp0HbpVY1ypGC4netZjZuG2zDKSADpoY19BrRcgbiccGT+Pw0oNwVZ8PAxN0m/fW3pma40CSAAAMzDU6daj8U4a9uXAc2Z5bhQqGnY67T669KKPg9yk1dECdZIE941+dTcFwq7eDNaQuF3iB0J6nXbYa1Xpcmui84EI7oJBIViJIMiYprTrTcKq2JFvlB7nSD+NS0j9P0qELsnXXue5Pf41MwmDuPJtozhd8oJiPTrrtR3S1C82cLafGmu29Ca6I+J/WhtdnbtRIZE5dfpVRxG0GB71YXHmot1abEfHTUobTZTB2O/70RGNtwR/wAg/uK7jLUGuDmXzH5Ua8DfBLJDkZoVYMoI1BANScBczBrZ66r/AKh0+IkT3Aqk4TfMFPiP1H151aAQQQdZ/Ebfl+FJapnm82L2U3B7Dri6aSKDd+oqbjI94DRhPx1zD5z86ikd/raqMElyugIQ/wBJpUcWT5/jXKoE3ftDdl0t9LagfH3mPzIHwrzjjmI8bFBd1UhQPMbj/wBRitnxHFwLlw9Azfmx/OsPwbCm7rzM2eTEATI6zpJI37ROsjJlkdnhIpJyfTQtOBW8mJa1dzEuAQLbuRBVpELAYjqTpCECZrY+zKRbyB8zgj32Yws6SX2ESeXqx0BK1W8N4VbfwybZUKWyAll1zBjlUNLzEQGC6xINa/B4C0qqioqCdNAeYKZ3ABeBJjQQ2goIK1YrNk5nYe0sMSSrNJkk9JEhdCcoXLIU6toYqjxPFVuNls+Jdn74CHMWk5SWAyiBAEn3hAIPNZ4df4lGiUtyOYqQxhgY5gCYywWmd9RpHL9y1gkCpFvOxCiWlydsmZwpIzb69hGwcJX3KnCcN8NFLIouKWJlmAt8pdc05QSF2B2mSQIoeHwj3WJuPkUgEu0mQdiWgKOsMwGmusmnHh9zEFXxRK2VJKWoAZv9RUks5gSoMyekTTOLcXClbFgqbnKBbSyvKRIJn3QSNNASI3Eai2Mq9tWcx2MtBoW9NkNIC2xEgtzQwIumCNdRyjTqGYBzekG4bdtFJG3hiT1DuAGJ/qJJ6dqi8JwTG7ce69pyM4INy22pBLNJR1Ea7ga6A0/G+0Ki0LNibSiQ2YKT6K3u6wcxgk5onSKU34h8nRErimINmFFzQSQFYFDOzGZYPA1mInbrWTxWIymLYUHrA6dtKrcdxElmyQATJIA1Peotm4Z7k71cVZqx8NStl1dumNPie1AF49TNQf4y2u5LdwKYl1XICSD2OlaIxDWPyLE3tKIG00NQCproYqNwB5/p1pqgV7Owr3tIIny3FTcT7Q4i+uS40rCru2ykFRlzZRqN4mq9CW1yj1oiW4/xUeOL3BljoKRlHrSt3IqO18SYM1Z8Fw+GbOcReNuIhQCWbeSIB90Dt1FSTUVbI40tQSv86n8M42LCsCtxs7LotxkURMyF3Jka9hUHF2VS4yq2ddMraagidYJE6x8KiXNIPb8+lA4rJHyYEkmi74lwS/bt+K6wpAMZgWGaIzD/AHD9YpmD4Fdeybwa2FAY5SxzmJ2ABAM9GI2qkbE3NczlpAmSZPUSZ11p/DDb8QG87ogmSgltREDtPel/qKPexFdb/b7F17O3MGuZsSMx6A58saAGE1Jk/iKi8ds20uxaEKyhsuYsAZIIBbmjTY671XcWsWs/2LMV3UtGYeTRoajO7zmPMep60eNSc+e9K2GY1crt+jB463pVdbMH6261ZYhpWq1t62HQwtoMrZGBHTUfXpV/MiRqCJ+dUA1UeWn7VZ8LbMkE+6fz1H6/KqyK1Zn/AMrh0WRFpYabZ/tOb4HQ/jHzobGfr6in8N9/L0YFfnsPnlrp03+opR5/OtUzirSpjDzrtQzk/wBqsTlwx01ZgP8AyJP4LFReDYPLAUELcCsYUkiVkKTBkbyN+YRvXPa7UWU13LGdNgB//RqV4TG3ktw721HKUBDg+6hUk+93069wtc7I/eOutMKXjZq+BhCDdkEmBrOYg6KoE5baiGGUED+6NBcoFYrlWcvLMLm3ERCZUGp2gGNJiap8ECEtOQVOUAqVVXGaIWJyMBl1XQCdD0q2xEIrSX8UAhczZlB37QJhe22usgsS01MrH4jHG3KBfEuSMqLsq/3DQLEEAGZ06yBGwmBBuC9dIa4uYyoKqASeaPdAgTnOmmm9dsqWuFjOULLnwgGYZTKnmmIWTl30Gmi0Li1sXCviLpLC3ZVwocq2X7TUTOUGIAnlnXUy0VfEuK3L/LZ+zs5SHxF0qqrG5ti4wLgEe/Mk66RrCSzhsLbYvcez4vvOYuO622IHglUBBaQZkKBGp6Wt25mY2wBcYZeRB4lq2ysArOMxPLNsFUUZRB12ry/j2Nu3bzG9c8RwcsiQIU6BQQMq+UD0pc5UbeHxe002Xff8Flx32oa6vhW5SyGJABYF5+9cGY5yd+bMQep3OevXi2pPoKE1MpaR0oYowVINm0phv9B13oTtQ60Y4h8oYMBXWahCnCtUYhqCDLT1InWT+f40JWNPDCmJBcpJUj+tvlRmvSMqfE1CFwdjSLr50VAPGT7IA21NDdwx7xUQ3jsNBXA8DeKpoXLDZa2r33fyoJxAzaar+veq8XyAQNjXEuwDHah5UL9hRLuXyDr3ojuI161EOJ5QCJ8/L6mhzpvpNAxTxml9ncLh7k+NdZIjKqCWaZkzB0EARBJzDsahcRy27jKrZ1BEHaQQGGnoap3urEDWn27oaZ370EE+e70BhjqVuyVeuyDUF6I6kUFjWg241RIw56dx+I+jUjhr5bkd9P1FRbBgj1ojcrgjof1ot4tD88PaYXH1LtXKsCPX5a/tU7FHmMbTI9DqPzqBMgGpuIGiH+wfhy1nR5XKv0/Rgs1KuFfX5/5pVZiCe0F4i9bgxCxtPvEqY03ip3D+Hvbui+beYDMFVYLBcx3EKqiI1RSWLDKV6VPHj9uv+kf/ALNWv4cWYoNxH3GmAGERkHXPJJQgANqNjzpXzaeZ1pOoR9A3CypRhbVhayqRcR1DZSLh5kCTbZcx20AHzsrd4IqswugQuUnMGYicqAqgLBddXyajacxqO+FceGLYGUMJRMgyqfdIjO2ciMuVZO7ETNEtXRbfkyBrlw5Q4uczBSAgYtMgHLCgqoAmCRTUJeofM9tQWDqBJyBZtjmUzB6AiSSSeYZQYDGFex94lVTIilRz5QcpuIMsBWJBkgTJGjEzBqMOIZLqlhasLcMXFkNnYuFKBUPM0q/OZy5zsTFGxBdSr5SCpi4Qrm6FW4IcAlmKs1oLlKkkEa8tSwlGjHYTF+Aw8Pw71xjrmW5mVg50gwGLb/e3GzCg8dV7jredLSZwdLQUbEhiyglg0zq2p86u+H2zbxK3LT/zzBAvEXQj5TnATUaq2pJAkFlUQS7Gqq27mGuM5YHNbVrVtmVZk5rm4JZwDBkZdjOimqWpuU0pWjEXlkEUFUFWmNwmWTsBvPnVZfaCPMUUTZB3sR7loUE29ae97Wmi5PlWvGkGk7HrZFO8IV1WFIr2rTFDUc8M1yKKrd6cCKYkHYGK5lNSaYfWropsDTSaIy0OKpoqxtd0AP19bUsnem5aFoFuxN0k9P1JrTH2VUYcP/FW/GyC54IAPvLmCZw/vQP6YkgT2y10fkPyroxTqAqsYII+BJBArNmjKvdM2RS6M0nCvaZUsGy9qz4bCGi2AW0Akkbnz36iKzuWBO471Iv8FxFu34j2mVSNz6jcbjbrUK3cI2oMcOVt+IONRtuIZbukTSJq/wDZEWSbjXFw7EZIF8voObMVAUqTovvDtG5qJ7SWFW8MiooZQxCGVnMwMA+7sNNKYsq5+QbDJ7/LRCtdaPihr+PzoOHXWpWMtEQT1Aj5VpgdCOzRY2DoR22+NWNzVLflI/8AM/vVVakEeYj8jVu/8tP9351m6nlMy/Tl31QDP9aUqd4QP0K5VnNI3tAYuKe6/kf81pvZ4riLHNmEEI3LoQgDCHzTAABI0930rN+0Cfyz2zD8j+lWnsS6y6kQWKkPnVW0Iy2lBGbmaJKnQDbSsDWrOu9caZqeIcTW0FB8RmOqeGroWhGJ+0JOcFIiCSzAS0Sxp+KK3hePZSHtEqFXKbhFx2BVSiA/Zuo5hKnYHc1M43fYhmkZ0Zrim5ARYMpmZSeXQQpjKCZiQTAtXPDCsFy27hVn57OVlZD42VmAbKrBRs66NqJipzOStAwVUwy4L+IWxeV1s/8AdDECBKRdiXgtnUg6QMwJjarHjFowl0qnhOGVwyH3rjfZmFDqpzhJcCISRMiqXhV0ot3C5rgdXbMmZVtZHYgJmEgaMGCzuD51b2cPdyMLZyXNXW4trIzFtTmgBQ0pqkGQ0MKielIuekvL+DO38WwZboC5rqgXzaKi6GZnLZrh5bXiDNMyZSI5ZD+E3beRWTEOrGFYlXtqMzBmsXDbtFXzZP5hZZ5yetN4lbu+Ktj7JlIW5cuXzacBv+7NwZdBlYZRzaEa6UPgt17Tvhbl17BVi9t1coRmBUeEHtloYPmJlZUEnvVM01ce9it9s7AW8WQg2rnNbKlysbaMyLmHmJEEamsy1ajiItnDsl54xFm4yrmN5i6iRygnw7aaCI1MfPLNQxN+B+5XgBeuCnXKYK24mN6hBRBQlogrXENMKo60SgCiK1NRAhFcyGm06aspiKU0KOtdooE9IqmUwPhjzpjpFSMutCc0JQK6tPwGINm7buhQxRgwDAkSDoY6wdfUU1qTULVgShao0t/jhuWufIQMwLQJbMNm6SZjTt5VkMtFCdzRMorPiwezsXCCjdIjQQdNKMHZjLEsdpPYbCiolFt26dyK7HRhqPw4qZjWzR2CgfhUciKl37MW57kj5CmRRsS0bDRop9KtnjJbG3vH/wAv8VXWrcgVZ8Rt5Sq9lX8df1rL1PKZ3+m++v8A4CB9aVDINcqzmgvaGTZY9VIb9D+Zp/svjAjWrmXNEqRMHmUrIPQ6zU/iuF0ZTs6kD4zWc9nCcrod1/Tesj0kzrY/ex99T1jF2JVicwbSSVIdiVJB1HMJ10P3B0BIzmEy2Mtt3nK1qGCHxMtxX8N+S5qBnI0zADLBkyJfAr63QCVCEBVYggKwtgkFwQBOpiJ3Eq1Mu4Tws1vKCl3M5ac6LDZwYFkoxDvl3cgCAQKVFUwFpoyuZhYvWnaTdLeC4lYMXQATGitAbWTGSCBMiW+ONq4jMi/zCseIcoAUl2JMgAqrFV011gE5TH4zbF1HRGYo1tWy5UYW28QKs3FEFSdIQaZSBlAIYNu42IwpOcNkPh65rclSWAZLJGQHOV2Jy5zmUA5aWn0/A2k0m/T+g/tYglrSrca4jm6XTOqhm5ntplDBXdDmCwsZQeaZaFhmyrZvLbuXSHCASPFWFY3EtPbKnEnn5wykRpIkxZ8G4hbPh3UKJnBR1GVDIQlWJULCLLKWyCIEExNRHwws3F57GbOIuF3DMMkZlNhvFVmS3laciCTA5s1GkFGVe6+/EqPaA5bjLfN98OVJwoS4fDXUCF8RSMqwQUXbQSYk5Jq32Fxj+AcXcXEIw+zuXA2VblpjOS34ispYIoGmXRQeckxkOM4I2rhGRkBAZVdlZsrCRJXQmPIegpezN/Dy+VlY9DmimgmtOJj2PU0QGgg09TW2LDTDA04Ghg04GnJl2FBpUwGiIewoiDkE9Y+E/CuuxHlSKHtHn0+HenMke9tVAtoAWrnWnKRSO9UQZSbenKK4wqiCO1IUopRUog4PRrZoKrUqyutQdjjYbDYc3LiIu7Mqj1YgfrV37V2FtlbS7LPx1ifwNH/6f4DxMV4h92wrXD/qiEH/AKjPwqD7RXM2II84+vjNVer8gcmSubyV/V7EjhVjMQB1KgfE1I4rdm85GwYgfDT9Knez1oAlztbVnPwGn/kRVHhbuYFm6kn5k1mW1997HmeKdQS771CMPSuV0v5x61yoc4tcYMyT1Xbt51knHhYsH7tzX49fx/OtvftSDWX4/hC1uQOa2cw9OtIyqnzHR4Ofys1HsxcCm5bgkkB0yZlc5feXxFBKoUzSTt03Mz8fg7V1XZrPiXLbQyIpBg5TKtnVQIiSoABVuXWsbw+8LtoHqN/T/n862uI4gwCPeNvw7hW2FVbt8Zg+ytnyEhZBJGaRpJJITPcdKLjLzM/w3CGCpFy5bQErktkOrI4V0IVlFwsHB0Jk3IGuwcThVs4p7WRbrNGW4cq3/EaDyyLmaWAGibXGmINX2HXwLxd3R2J8MFgyFc7g3SWFsajOJDFmGuoDTUPjVm4oRS4Z3Fz+bbQIcjDKuUCFnRpafc1mMpFpbhRm79StwaIgKuqG3da37pdWl5IJbKpgOikBNFnWdSFjbWbwryKmcXVtJ4yXCrgsyqzXGch2LqWi2Cw1M0b2gGcwxsA228cDOygkvz2wzagtkYwepBBBMF68MFz/AOYcs1q/aVGCtIYmJBd7yFyCEA1JPhPmgCTEg06qT77RVYjiF23iWd76Yl3cW/tbTjRTysBftkLaW4SCo15DEbgfF0bEZkYj+Isly/2sWWUlSbim8wIuMzSVA5iSdNqMcGbiphnZlCW7nvMLjWzbOZXcKhaxYyk6IWBlT503DcTKrZf+GnMbdnxHv4gW7i2oWCTFrwpjlnly7AVT1NEdNYrVen08OlmPahOKtON2ES6wtulxZ0a2GCdiFD6xI/Y1WOKZjZsu1YMURTQqcprdBkTDA06aGDTxT0HY8Gno0EGhg10UZC2s8QVVggn4DT4zrUPGYkORH5AVHZq5FDVA8qTtEvCYC7dDG3bdwvvFVJA9YqORBIMgjQzv6Gp9rjNwWBaDlVRiwCnLqx1YkbnbU9oqLjsV4j5tzlQE9yFgnz9aTHK3kcaKTleoJaRFNBpwpwwRroFKnKKstIfbWpSaCaHaWrn2e4ScTibdldpGY9h94/KqbSVs0WoQcmbD2dwf8Lw57zaNfOaP7EBy/MmsLZm5eBOusmt3/wBS+IquWwmiqAAPJdPxP5VlfZbAtcfQSWIVfU/80qTqGu7Ofkk1guW83f06FzxJvBwLf1XmCD/SmrH4kgfCs/hRCL8/mTVn7dYsNeW0mqWFyDzM85+LTVeugA7AUuSqkec4mfNP0HAjy+VKheIBprSqjMaHWfKoOLSNRt2qcSI1nz+dNDKfTsf1oZK0Mxy5XZkcKf4e/l+4+3x+ord8BKsDbPhx7wLWgx6QxZpC5SdFA1LGayfGMDMrG2qn9KXBcZnGRv5i6jz9KzVvFnXkvaw51v1/s9A4vgbhue8q55R82bIYQALk5SQcpzZSFOQAgwDVRi8FDFnuK9xChLuMpR1ZbctBI8LKP5S6HadRUzCqLzK9vJ/EQBlVIyLmBfLrCGFjU82sgA6v4ooNlfEAuLbFxriguwIa662xbOcNcJcDVp0PTqppozxbTor76IR4iQ66Plyq2mgUhFkqJUMyxABzTIhqvhGMutcuWczAOrtYupKtZl2ZkSFUt9pFshf9pjQ2jIuHViqrcQMrHOciBX1Ei3oxDA2wJIMxoCQYF17ha0y22kAEm1kYOgJAaH5LwJ8NlgQCjmBEVExkNn9myjxxvYVg/Kl62EUsVJZsxYpdTxEBEZCvNEgCMymhcQDC4iBxbsX/AA3YB7ptTu0ypbRix906tIkRVvjMFauG81x1Sy+ZrZRbzLnZ4V3KtkCqNFJOUi5PMZY12DS4lpUv2rbKbg8E3/s7cjR2NwMrMuUKMp0ymRGk3vsbISVX39PT7FbxXh6hWvJlt2zcZUt5rjsQsDMrtbAZdepB300qlYVueJ4Atbe2uID22h7Ny5iAtsqhCugtg5cwbMcwHQ9mrE3Vg1UdGacM+aJGcVwU+4KGK24pF7MKKeDQ1p4rUmEPFOBpgolloIPnRlk3CC3pmEmJ12oGJIkx3pjnWO1NqUUlrYNrc11BFOpVKJR0U4GmxTlFWGh4oqLTEFTcHhyxH18amw7HGwlq3GvXp616f7DcMGDwr4m5pcuAhZ6DqazvsL7PfxF4OwiymsnrG5+v0rXe2+PTwHMwBFu2g7xOY+QXm+C96V8cuXp17/IjipqeRYFtpf8AXfQ8147izfvEjqYA/AVsODWRg8K98+8oKW/O4w1b/aCTVF7G8HN+8GjrCz+LHyGtSPbvi6u4s2j9lZlV/ub7z/OaG+ebfyrtLvzMX+RzrWXTovLp/v8ABly2Z5Ost/kz+HzqaX7VDwaaz20H5mpnrQN27PONjM1cprfX1NdqUDZfGT0poMaDf62mk5+dcVQdd6otAL65gRPpWfx9llfxF0YHX67VorulRMVakfCk5IXqtzdwnEezlT2JfCuLG4vKSDy50nRspkZl2aD0MirnAXi5JKC5cdbisxVsptwGLFrdskXA52hj9pAKyAPP2zWrgZdCNvPyNbDgfELV1HkhHhTGVmJKtIUAGIJj3gw023pLakjfmwpLnjsW9yWS4mZGK6K0WmAFxiAhly3uwucxpHck1n8OqItwXOTO6FFEq+Yo2XQKMhKsgSAOswa0D3wyeK50gW7gJ5Fz3Ehmz6ZVAmZkGY8o3EMEcr2yGfMABmaCMpBUElsoeAPKV1kiQl6GWMjJYHhd26rWDbZXQq9gtbYLkz5jnTLDgm4AZzEQRlMVnuIWGZPG5m5ijsYjMNQVAAyoQQBPY6DatxjrIHiJlv3CHzZcr/aZsqliEaSRJdTm+/lA7Q8dauSQ7C7bDCBcK5UJLWwr2roU20zi2xgiAAebUi27NmLK07K3guKvu2S8twE2uS4UYi1bVSjXFtgqpEEBrmpChtyar/ay1F2Wa611hNwvZFoEnUFF0IGUruBvVnir+ezdyK10p7xcywY73s/ilmIOYhbcrl1YdaBwbFi7ZWyw8Rk8Ug3i7WbaMJa4VX3SvMc3cg66CrY6DafOlp1Xf4+pkmFANTsdYyOy6mD1BU/EHUelQ7gp+KRol4iU0RaEtEU1viy0EFOFMFPFMCHUqVdqyCpUq6KhYjU/hvB718FraSqkAsWVEBOy5nIE+UzUKKk4TEOoyhiq5pPVdspJU6Ex8aXkk1G47lvmr3Tq2GDFWEFTBHaK0Ps7we5irgtpIXZiO39I/Wm8K4Q+LuwhY2xlXxCIL5QFmJMExtJgRXpZvWOGWIEC4RAjceQ7mg55SpLf8ElxMopQxq5s5xvG2+H4YWbcZyI08hoPQfW9eZ82IuxJM6sfrqfraucT4lcxV7+47dlH18zWu4Th7WAsC/dEsf5SHd2/rYdhRNuK9nDdi8mSPD43BO5P4n/HoSeI4gcOwuRdMReWPO2h/U/W1eb37knefXv/AM6fOpfFuIved7twyzHf66AVCsW5Pp9AUDpLlW35fex5niMzyS8iXaGVRHx+NELjQfPzpsVyaEzDppVwPSqFFq3X67U8HQfXSlSqEGA6fXeuv974UqVCGtyo4wOUelQ+EsRfSCRr0rlKsj/cPR8J+y/Q9ltWVy2+Uc1pc2g5pw6E5u8+dSeLWwLOgAi24ECIC4WVA9CTHqaVKqyLQ5HUh47CWyrSiHNGaVGusa6a6AfKsErEDDgEgE35HTQXVHyGnpSpUiPx/Qdi+F99GS+JYdLV3iQtKtsLbwoUIAoGe4oeMu2YaHvWd9iEBxLSAYsXyPIi0SCOxB60qVM+Zd9TZjf6En5L/qiu9qLYFxIAE20JgbkzJPc+dUNyu0qLAbI/Ahi0Ra5SrpQLQQU8UqVNQaHCnVylRFnacKVKrLQQbCjDZfX9a7SoGNie2ex1sC1oAIURAjpXnvtvcJxDSSYA3PcmaVKl4NmZP8b+7P0YL2KQG6JAMuoM9pGlS/8AqBcJxjgkkACBOg327UqVVD5/T+Tm8b8D+hlbx1HoPzP7VJwo5fiaVKgZxQvan3+tdpVaKYwUqVKhLP/Z"/>
          <p:cNvSpPr>
            <a:spLocks noChangeAspect="1" noChangeArrowheads="1"/>
          </p:cNvSpPr>
          <p:nvPr/>
        </p:nvSpPr>
        <p:spPr bwMode="auto">
          <a:xfrm>
            <a:off x="155575" y="-2400300"/>
            <a:ext cx="6667500" cy="50006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1" name="AutoShape 5" descr="data:image/jpeg;base64,/9j/4AAQSkZJRgABAQAAAQABAAD/2wCEAAkGBxQTEhQUExQVFBUXFxcYGBgXFxgZGBwdFxQXGBcXGBwYHCggGBwlGxUXITEhJSkrLi4uFx8zODQsNygtLisBCgoKDg0OGxAQGywkHCQsLDQsLCwsLCwsLCw0LCw0LCwsLCwsLCwsLCwsLCwsLCwsNCwsLCwsLCw0LCwsLCwsLP/AABEIAMIBAwMBIgACEQEDEQH/xAAcAAABBQEBAQAAAAAAAAAAAAADAAIEBQYBBwj/xABCEAACAQIEBAMFBgUDAwIHAAABAhEAAwQSITEFIkFRE2FxBjKBkfAjQqGxwdEUM1Ji4XKC8QdDopLiFSQ0U3Oywv/EABoBAAIDAQEAAAAAAAAAAAAAAAIDAAEEBQb/xAAxEQACAgECBAMHBAIDAAAAAAAAAQIRAyExBBJB8FFhcRMiMkKBobEjM8HRBZFSsuH/2gAMAwEAAhEDEQA/ANddcneZmuFiBqK6nynzplxzMbfE00zitp1+Pb8qDc8x+NFUHp1+tZ30Ipl1dY9JNQsF5fXzmpOFwgy53ORAfeI1J7IPvN6VKW0lpBcvDQ+4k8zxGp/pTzqi4hjXvNmYwBooAgAdlHQfRqPQNQ6sNj+KzKWlyJ1E8zf/AJGG/wDpGm+9VOJuIgzOwA13/L1qr437Q27AKLzXOw2Hqe/lWHxuOu4hpYk+XSl3ZuwcHPJ5I0PFPbETFlZ/uP6D9/lWbxGMvXjzMx8h+wpotqu/Mew2+fX4UjcJ0G3YaD49/jQtnWx8Ljxev3B+ABudfn+VdgdvyFSLGCZjsfQVaYbgJO+n40LsOU4xKNjPQD0k/nUrBYC5ecJatvcczCqNTAJMfAE1qMH7MZyFEySANhqTAEmtJg+EXbNt1tKbZXS9c5bky8BQhXQbjMrHelS0M2Ti0ttzIXuGWMMSjxiZIHiW2YNaI95TaaATP9WjR0qLjcRbuW28VHGJzEi4AFUgAQCg7/hpBAEVr8Tw4KQVKuSPfzhnMHKMxPMDppImgjhItXR49luUyVMoT21I/Q0KjetmdZtbd2YnF8DxFu2l17LrbdQ6sRIKmCG0Oggg61Wx5TXpdxrt9yAAPEnOAADEAwWQAZFyztsCaGeEWsOZDXP4hHBDJlKW2AzDNmHOdiChIqx0eJ/5bmE4lgERVZLnigwH+zZcrRJXm3jv6fCLhMN4jRmVRElmmAB6Ak9BABNb3EYPFYpGtm8HtqC8MyrJLgkjYFyxoeA9m1w9h7t8orXBFsOi3IQMM7lCMxB2zJJie9VdbkWalq7ffl/BiExly0YVpHbdT8DVphOMWrml1QpPWOX59Kq+IznOsgGAdYOu4nWKiZAf8/vT8dpEnghmWu5sW4VbIlevao1rCtabNacqfwPcMNiPXSqLh/ELlkwNV6qdv8VqcBxG3eHLo/VTv8O4p9+Jzc3DTxehDxHCrd+CgWxd/p/7Ln+3/wC239p09KpsVwi4hIZCCNK1T4YQY3o9vFBhkuyQNA27L5Hqy+W46dqPmvcyOCexgLlgjSCPhQStb7EYSNCAQdQdCCDsQeoqBc4fbO6j8jVCqMcUphStPc4Ip2JFQ73BW6EGqohRFa5lqxu8OuDdT8KjNaI8qqi7I2SuUfLSqEs+h7b6jT1pgtyfoUsuvX6n/Hzo1to6k1YRwr+esHyqeltLSC9dAM+4m2bbU/2j8flTsBYWDcufy03/ALj0UVR8SxxvOWbbYDpA2A/tH71G69RkY9WRsbinvMXc6/LbYDsB2rGe03tNvasHyZx+S/vTPaj2hzzasnl2Zh1/tXy8+v55oIAJbfoP1PlWdzvbY7HCcFfv5P8AXh6gUszzMf3PpTmfoBA7fv3p6Izn6+VW/DuDknURVJtnTlOMF4fllZhuHs/Q/Cr3h/Co1Kj0q7weA2CrAq7tcPgcok+mw7nsKK6Ofl4noiis4PoBU3D4OCJHr+1aDDEWSBYdLjMAfEKLctrBlshDQT7u+U6zrtTMbi2djmuC8Vhc/huh0EnNm0JkkyumpgARS3MxzzN6AL3EmdmNxFtWyVJt4crLZF5Q5uKAYJ3AXp2qn8FWCoECiRCkKIP+3Tc9PWr27gEBQO/hllLnOrBQOhzQQQaqHIGqkMOjLJB6giQD/mqpWLTfQJi/EtnK5YZZUKGXL1DHk0bc+8THYVGxN5CF/wDqGdiS7MVdN4AGZswEbkHp16BFsDRVAnWAAPU1Iw1nMwGknuQB+On6VOVBLQJgrptqywSHiQGylgJIE5WgExrlPlRr3DDA8TNOoZUDOyZGVCGEADcEAdMugBFGRArZRmQQxF51IBVhCkW3ttIidQTuNKffuB0UITcZgAy5zmdmJLMA8Z1yDYKDoJy7EG9StbHqtqwqkqHMKZBTNmlyCgcgnKsk5dJVemoyeMuFveltBo2wMbhQSq7narbiOEdQrMhAIBBykDsIMR09dKqblMxxt2FEqr/D0bYZT5bVT43hRQ6ajuNq1lu3SexpWtGnHKjCxGhH15VzwyOZSdOo0I/b1rTY7hYbUaVR3sO1s0fIuhtjJSVPYtOE8Zzcl2A3Ruh8j2NWlxOuxrIvZDCRv1H7eVWXCOLFfs7h06N+QPl50LjRz+K4Ll9+Bf2L4AyPOQ6+an+pf1Xr602/YKnoRoQV2YHYg9aZcWakYG6D9m+g+6T909/9J6/OocuUeb1IyrTTp8O9HuWWVsp3Bj/mhOOu9QSR3WfShvYB3A8xR3I6U2BVFEH/AOHp/SKVT/DPc0qso9Pn6JqZgrBuMqrufy6nyGmtRgojrUvGYjwbEj+ZeEDuE/8AcdPSajdajoRtkHj/ABAMwt2z9kmg8z1Y+Z6f5rD+0nGxPgW9D98giBp7uunr5GPSdx/iPgJII8Rvd7CBJY+QGtYzhdhjcUmcxY6zoYPOWM7b6z86yZZN6HU4bCmvaS2W39gXsZVFx1gN7g6H5dB23qLkZuY7T+Nbk+z1u7bCnLZgzmRSWU6BsyqxHaFHSII2qpXhP2mSSVXRSVKSO+U6jelq3odLHxmOUWn06f2ROEYEkyNK2fDbAjUa0HC4QLGUaj8avcLhgqG5cYW0nLzGCx10WdCRGuopi0Rzs+ZzdhMBgi7Qo00k9BPf9tzRRdRldFZ7doEi7ezLblRHKhPMJOh5lMgaU0Y7NbZMoChiY1yEEFQXXNnYxJjlGnpRMMjMrNGm8LlTpACrOggDbTvvVMxykBa2k8mVFLEEhSM0SJMqGYwO2vSdy+8xFtinhqmnO1xAzgEk5bd+0CJ0G/pSfEEE85AADZCqRmAiSAMxUHQHNqZ1GlU+I+0IzgMZBGYTHnrMUJIrUNdW7ezXczsqhRBeVUQYhSewOwJ3oP8ACywAZX1APhsrkEwcsKfe12P7xIxGCVwDFm8tsnnth3OaREtOUAER7u/XrQ7GGuGWC6LqdhpJ6ddQdp2NQM4tlDnBzpEx4mS3GUMftAWO8AACNT5TXIQQh8Np1ZvtMyDXQhdPOObenXMcRn1t4ggQvhlrdtNdlGXSO0Ge8bR1Y3CxNwDdpu3Nf9ILnU66Cq1YWoXC8Nzyy5VDQQxVwrGYAnJIO+4Gx9arsWpEgjyouNyg6OLqcwB5wm7KwyPpuD01EUTAY+3mJu21dQsKqKto6KAAWUc0Rue5q0y0qI+DvICTd8QrkiLZGbQHKAH5dz271HxgQkm3my6Rm0OwkH4zVhjMPZ8LNauy8AvbYpIBIGgBzaFgJKgHcaVTtc2pmNJu0ElbC27cCnTXbdyacFmtKGRBm0DVfxHh4IPrVqo1rl5ZBo0x8ZUYXE4co2kiKE9sOJ69R+orWcQwmYH4VmcRaNtqaqZrxZE9HsTOD486W2Ouynv/AGn9KtXFZy6k8w/4NXXDMZnWD7w38/7vrrS5QrbY5/HcJyP2kdi3S54qa6uo36so79yNPUVDc6frSS4VYMNCII/z5f5qXi7Q0ZRyuJA7a8y/A0ByskfmRX3Fg0wiRUlxQ2qCAcVyi5jSqEPVMBbzuq7D7x7ADUntoKquL4/xrrPsg0UdgPd/DX1JqwxF7wsM7TzXeRf9Ohc/HRfjWF9qMb4dnKPeff0+9+YHxpeSVfT8mzBjcml4md4hxA375f7ikb/0gyPid/jBrScGTKR7wBPOqhcpyggkgbqYOh/Cao8BZBDB2yAIXZ42bcAQRB3M67DTath7IWg9pNQ4Mcyhh7kjqg26nUSJ71iadnR4iSjCkixwOCByOykkgQ0srQxWEVhqWkE6CNII2pcYVVCs5y8wChgmaWNzMRlOaJVdD0A85mcWLiLYIGbJIyszDLpMq2p97U6afCpOB4aqBfFFsuJZVULkDNlJAAOVgNDLbgSCKeoqjCnWpX4HhuWLlwEqQxACltpAZgOaJn3QfdO2klxmMXOQwJboDmMDoXJg+YBIInSd65j+Iku1tYLMxUlgYUgxIzEid+0RqGOtRrOEFuM5AynVTlYMBrEqTk6AscsSNdaj8i3b3JC2XIzPmaSIELmbNJhQIWY7xMz11PduOjsqgo0LCrcuDIczHPDArcMACIjfU7CvwmKfNNrQx7wQnLqZygg6aydw2aTJ0Ejh+LQZhbiel3L1JgvGmQjLpoScwIAAoWC0Fa1bBAvXC7nU28/2muudy2iDffTbYbDNu2JY3QVmFa5dkbwFtl2g7aBYG8ClbxgkhQjrmaTzrm7QWkwTuxB760Tid5LNvKVIdtl5c6RuXhsuWRt72oMDagsmr0IaorsWIdrazmDQNlMaLdlwWgdzOw3qnxGIJGXQIGlUWQmh5XCvLWzABgHTud6DjsYbh+1c3mmQXAaIJIgxpEmKiXLnnVqNj4xaJ2GxzLAJLCQWDZTmAM5WYqT/ALve86Vx2vMSLKqT9y1mYHUnYyRp0HbpVY1ypGC4netZjZuG2zDKSADpoY19BrRcgbiccGT+Pw0oNwVZ8PAxN0m/fW3pma40CSAAAMzDU6daj8U4a9uXAc2Z5bhQqGnY67T669KKPg9yk1dECdZIE941+dTcFwq7eDNaQuF3iB0J6nXbYa1Xpcmui84EI7oJBIViJIMiYprTrTcKq2JFvlB7nSD+NS0j9P0qELsnXXue5Pf41MwmDuPJtozhd8oJiPTrrtR3S1C82cLafGmu29Ca6I+J/WhtdnbtRIZE5dfpVRxG0GB71YXHmot1abEfHTUobTZTB2O/70RGNtwR/wAg/uK7jLUGuDmXzH5Ua8DfBLJDkZoVYMoI1BANScBczBrZ66r/AKh0+IkT3Aqk4TfMFPiP1H151aAQQQdZ/Ebfl+FJapnm82L2U3B7Dri6aSKDd+oqbjI94DRhPx1zD5z86ikd/raqMElyugIQ/wBJpUcWT5/jXKoE3ftDdl0t9LagfH3mPzIHwrzjjmI8bFBd1UhQPMbj/wBRitnxHFwLlw9Azfmx/OsPwbCm7rzM2eTEATI6zpJI37ROsjJlkdnhIpJyfTQtOBW8mJa1dzEuAQLbuRBVpELAYjqTpCECZrY+zKRbyB8zgj32Yws6SX2ESeXqx0BK1W8N4VbfwybZUKWyAll1zBjlUNLzEQGC6xINa/B4C0qqioqCdNAeYKZ3ABeBJjQQ2goIK1YrNk5nYe0sMSSrNJkk9JEhdCcoXLIU6toYqjxPFVuNls+Jdn74CHMWk5SWAyiBAEn3hAIPNZ4df4lGiUtyOYqQxhgY5gCYywWmd9RpHL9y1gkCpFvOxCiWlydsmZwpIzb69hGwcJX3KnCcN8NFLIouKWJlmAt8pdc05QSF2B2mSQIoeHwj3WJuPkUgEu0mQdiWgKOsMwGmusmnHh9zEFXxRK2VJKWoAZv9RUks5gSoMyekTTOLcXClbFgqbnKBbSyvKRIJn3QSNNASI3Eai2Mq9tWcx2MtBoW9NkNIC2xEgtzQwIumCNdRyjTqGYBzekG4bdtFJG3hiT1DuAGJ/qJJ6dqi8JwTG7ce69pyM4INy22pBLNJR1Ea7ga6A0/G+0Ki0LNibSiQ2YKT6K3u6wcxgk5onSKU34h8nRErimINmFFzQSQFYFDOzGZYPA1mInbrWTxWIymLYUHrA6dtKrcdxElmyQATJIA1Peotm4Z7k71cVZqx8NStl1dumNPie1AF49TNQf4y2u5LdwKYl1XICSD2OlaIxDWPyLE3tKIG00NQCproYqNwB5/p1pqgV7Owr3tIIny3FTcT7Q4i+uS40rCru2ykFRlzZRqN4mq9CW1yj1oiW4/xUeOL3BljoKRlHrSt3IqO18SYM1Z8Fw+GbOcReNuIhQCWbeSIB90Dt1FSTUVbI40tQSv86n8M42LCsCtxs7LotxkURMyF3Jka9hUHF2VS4yq2ddMraagidYJE6x8KiXNIPb8+lA4rJHyYEkmi74lwS/bt+K6wpAMZgWGaIzD/AHD9YpmD4Fdeybwa2FAY5SxzmJ2ABAM9GI2qkbE3NczlpAmSZPUSZ11p/DDb8QG87ogmSgltREDtPel/qKPexFdb/b7F17O3MGuZsSMx6A58saAGE1Jk/iKi8ds20uxaEKyhsuYsAZIIBbmjTY671XcWsWs/2LMV3UtGYeTRoajO7zmPMep60eNSc+e9K2GY1crt+jB463pVdbMH6261ZYhpWq1t62HQwtoMrZGBHTUfXpV/MiRqCJ+dUA1UeWn7VZ8LbMkE+6fz1H6/KqyK1Zn/AMrh0WRFpYabZ/tOb4HQ/jHzobGfr6in8N9/L0YFfnsPnlrp03+opR5/OtUzirSpjDzrtQzk/wBqsTlwx01ZgP8AyJP4LFReDYPLAUELcCsYUkiVkKTBkbyN+YRvXPa7UWU13LGdNgB//RqV4TG3ktw721HKUBDg+6hUk+93069wtc7I/eOutMKXjZq+BhCDdkEmBrOYg6KoE5baiGGUED+6NBcoFYrlWcvLMLm3ERCZUGp2gGNJiap8ECEtOQVOUAqVVXGaIWJyMBl1XQCdD0q2xEIrSX8UAhczZlB37QJhe22usgsS01MrH4jHG3KBfEuSMqLsq/3DQLEEAGZ06yBGwmBBuC9dIa4uYyoKqASeaPdAgTnOmmm9dsqWuFjOULLnwgGYZTKnmmIWTl30Gmi0Li1sXCviLpLC3ZVwocq2X7TUTOUGIAnlnXUy0VfEuK3L/LZ+zs5SHxF0qqrG5ti4wLgEe/Mk66RrCSzhsLbYvcez4vvOYuO622IHglUBBaQZkKBGp6Wt25mY2wBcYZeRB4lq2ysArOMxPLNsFUUZRB12ry/j2Nu3bzG9c8RwcsiQIU6BQQMq+UD0pc5UbeHxe002Xff8Flx32oa6vhW5SyGJABYF5+9cGY5yd+bMQep3OevXi2pPoKE1MpaR0oYowVINm0phv9B13oTtQ60Y4h8oYMBXWahCnCtUYhqCDLT1InWT+f40JWNPDCmJBcpJUj+tvlRmvSMqfE1CFwdjSLr50VAPGT7IA21NDdwx7xUQ3jsNBXA8DeKpoXLDZa2r33fyoJxAzaar+veq8XyAQNjXEuwDHah5UL9hRLuXyDr3ojuI161EOJ5QCJ8/L6mhzpvpNAxTxml9ncLh7k+NdZIjKqCWaZkzB0EARBJzDsahcRy27jKrZ1BEHaQQGGnoap3urEDWn27oaZ370EE+e70BhjqVuyVeuyDUF6I6kUFjWg241RIw56dx+I+jUjhr5bkd9P1FRbBgj1ojcrgjof1ot4tD88PaYXH1LtXKsCPX5a/tU7FHmMbTI9DqPzqBMgGpuIGiH+wfhy1nR5XKv0/Rgs1KuFfX5/5pVZiCe0F4i9bgxCxtPvEqY03ip3D+Hvbui+beYDMFVYLBcx3EKqiI1RSWLDKV6VPHj9uv+kf/ALNWv4cWYoNxH3GmAGERkHXPJJQgANqNjzpXzaeZ1pOoR9A3CypRhbVhayqRcR1DZSLh5kCTbZcx20AHzsrd4IqswugQuUnMGYicqAqgLBddXyajacxqO+FceGLYGUMJRMgyqfdIjO2ciMuVZO7ETNEtXRbfkyBrlw5Q4uczBSAgYtMgHLCgqoAmCRTUJeofM9tQWDqBJyBZtjmUzB6AiSSSeYZQYDGFex94lVTIilRz5QcpuIMsBWJBkgTJGjEzBqMOIZLqlhasLcMXFkNnYuFKBUPM0q/OZy5zsTFGxBdSr5SCpi4Qrm6FW4IcAlmKs1oLlKkkEa8tSwlGjHYTF+Aw8Pw71xjrmW5mVg50gwGLb/e3GzCg8dV7jredLSZwdLQUbEhiyglg0zq2p86u+H2zbxK3LT/zzBAvEXQj5TnATUaq2pJAkFlUQS7Gqq27mGuM5YHNbVrVtmVZk5rm4JZwDBkZdjOimqWpuU0pWjEXlkEUFUFWmNwmWTsBvPnVZfaCPMUUTZB3sR7loUE29ae97Wmi5PlWvGkGk7HrZFO8IV1WFIr2rTFDUc8M1yKKrd6cCKYkHYGK5lNSaYfWropsDTSaIy0OKpoqxtd0AP19bUsnem5aFoFuxN0k9P1JrTH2VUYcP/FW/GyC54IAPvLmCZw/vQP6YkgT2y10fkPyroxTqAqsYII+BJBArNmjKvdM2RS6M0nCvaZUsGy9qz4bCGi2AW0Akkbnz36iKzuWBO471Iv8FxFu34j2mVSNz6jcbjbrUK3cI2oMcOVt+IONRtuIZbukTSJq/wDZEWSbjXFw7EZIF8voObMVAUqTovvDtG5qJ7SWFW8MiooZQxCGVnMwMA+7sNNKYsq5+QbDJ7/LRCtdaPihr+PzoOHXWpWMtEQT1Aj5VpgdCOzRY2DoR22+NWNzVLflI/8AM/vVVakEeYj8jVu/8tP9351m6nlMy/Tl31QDP9aUqd4QP0K5VnNI3tAYuKe6/kf81pvZ4riLHNmEEI3LoQgDCHzTAABI0930rN+0Cfyz2zD8j+lWnsS6y6kQWKkPnVW0Iy2lBGbmaJKnQDbSsDWrOu9caZqeIcTW0FB8RmOqeGroWhGJ+0JOcFIiCSzAS0Sxp+KK3hePZSHtEqFXKbhFx2BVSiA/Zuo5hKnYHc1M43fYhmkZ0Zrim5ARYMpmZSeXQQpjKCZiQTAtXPDCsFy27hVn57OVlZD42VmAbKrBRs66NqJipzOStAwVUwy4L+IWxeV1s/8AdDECBKRdiXgtnUg6QMwJjarHjFowl0qnhOGVwyH3rjfZmFDqpzhJcCISRMiqXhV0ot3C5rgdXbMmZVtZHYgJmEgaMGCzuD51b2cPdyMLZyXNXW4trIzFtTmgBQ0pqkGQ0MKielIuekvL+DO38WwZboC5rqgXzaKi6GZnLZrh5bXiDNMyZSI5ZD+E3beRWTEOrGFYlXtqMzBmsXDbtFXzZP5hZZ5yetN4lbu+Ktj7JlIW5cuXzacBv+7NwZdBlYZRzaEa6UPgt17Tvhbl17BVi9t1coRmBUeEHtloYPmJlZUEnvVM01ce9it9s7AW8WQg2rnNbKlysbaMyLmHmJEEamsy1ajiItnDsl54xFm4yrmN5i6iRygnw7aaCI1MfPLNQxN+B+5XgBeuCnXKYK24mN6hBRBQlogrXENMKo60SgCiK1NRAhFcyGm06aspiKU0KOtdooE9IqmUwPhjzpjpFSMutCc0JQK6tPwGINm7buhQxRgwDAkSDoY6wdfUU1qTULVgShao0t/jhuWufIQMwLQJbMNm6SZjTt5VkMtFCdzRMorPiwezsXCCjdIjQQdNKMHZjLEsdpPYbCiolFt26dyK7HRhqPw4qZjWzR2CgfhUciKl37MW57kj5CmRRsS0bDRop9KtnjJbG3vH/wAv8VXWrcgVZ8Rt5Sq9lX8df1rL1PKZ3+m++v8A4CB9aVDINcqzmgvaGTZY9VIb9D+Zp/svjAjWrmXNEqRMHmUrIPQ6zU/iuF0ZTs6kD4zWc9nCcrod1/Tesj0kzrY/ex99T1jF2JVicwbSSVIdiVJB1HMJ10P3B0BIzmEy2Mtt3nK1qGCHxMtxX8N+S5qBnI0zADLBkyJfAr63QCVCEBVYggKwtgkFwQBOpiJ3Eq1Mu4Tws1vKCl3M5ac6LDZwYFkoxDvl3cgCAQKVFUwFpoyuZhYvWnaTdLeC4lYMXQATGitAbWTGSCBMiW+ONq4jMi/zCseIcoAUl2JMgAqrFV011gE5TH4zbF1HRGYo1tWy5UYW28QKs3FEFSdIQaZSBlAIYNu42IwpOcNkPh65rclSWAZLJGQHOV2Jy5zmUA5aWn0/A2k0m/T+g/tYglrSrca4jm6XTOqhm5ntplDBXdDmCwsZQeaZaFhmyrZvLbuXSHCASPFWFY3EtPbKnEnn5wykRpIkxZ8G4hbPh3UKJnBR1GVDIQlWJULCLLKWyCIEExNRHwws3F57GbOIuF3DMMkZlNhvFVmS3laciCTA5s1GkFGVe6+/EqPaA5bjLfN98OVJwoS4fDXUCF8RSMqwQUXbQSYk5Jq32Fxj+AcXcXEIw+zuXA2VblpjOS34ispYIoGmXRQeckxkOM4I2rhGRkBAZVdlZsrCRJXQmPIegpezN/Dy+VlY9DmimgmtOJj2PU0QGgg09TW2LDTDA04Ghg04GnJl2FBpUwGiIewoiDkE9Y+E/CuuxHlSKHtHn0+HenMke9tVAtoAWrnWnKRSO9UQZSbenKK4wqiCO1IUopRUog4PRrZoKrUqyutQdjjYbDYc3LiIu7Mqj1YgfrV37V2FtlbS7LPx1ifwNH/6f4DxMV4h92wrXD/qiEH/AKjPwqD7RXM2II84+vjNVer8gcmSubyV/V7EjhVjMQB1KgfE1I4rdm85GwYgfDT9Knez1oAlztbVnPwGn/kRVHhbuYFm6kn5k1mW1997HmeKdQS771CMPSuV0v5x61yoc4tcYMyT1Xbt51knHhYsH7tzX49fx/OtvftSDWX4/hC1uQOa2cw9OtIyqnzHR4Ofys1HsxcCm5bgkkB0yZlc5feXxFBKoUzSTt03Mz8fg7V1XZrPiXLbQyIpBg5TKtnVQIiSoABVuXWsbw+8LtoHqN/T/n862uI4gwCPeNvw7hW2FVbt8Zg+ytnyEhZBJGaRpJJITPcdKLjLzM/w3CGCpFy5bQErktkOrI4V0IVlFwsHB0Jk3IGuwcThVs4p7WRbrNGW4cq3/EaDyyLmaWAGibXGmINX2HXwLxd3R2J8MFgyFc7g3SWFsajOJDFmGuoDTUPjVm4oRS4Z3Fz+bbQIcjDKuUCFnRpafc1mMpFpbhRm79StwaIgKuqG3da37pdWl5IJbKpgOikBNFnWdSFjbWbwryKmcXVtJ4yXCrgsyqzXGch2LqWi2Cw1M0b2gGcwxsA228cDOygkvz2wzagtkYwepBBBMF68MFz/AOYcs1q/aVGCtIYmJBd7yFyCEA1JPhPmgCTEg06qT77RVYjiF23iWd76Yl3cW/tbTjRTysBftkLaW4SCo15DEbgfF0bEZkYj+Isly/2sWWUlSbim8wIuMzSVA5iSdNqMcGbiphnZlCW7nvMLjWzbOZXcKhaxYyk6IWBlT503DcTKrZf+GnMbdnxHv4gW7i2oWCTFrwpjlnly7AVT1NEdNYrVen08OlmPahOKtON2ES6wtulxZ0a2GCdiFD6xI/Y1WOKZjZsu1YMURTQqcprdBkTDA06aGDTxT0HY8Gno0EGhg10UZC2s8QVVggn4DT4zrUPGYkORH5AVHZq5FDVA8qTtEvCYC7dDG3bdwvvFVJA9YqORBIMgjQzv6Gp9rjNwWBaDlVRiwCnLqx1YkbnbU9oqLjsV4j5tzlQE9yFgnz9aTHK3kcaKTleoJaRFNBpwpwwRroFKnKKstIfbWpSaCaHaWrn2e4ScTibdldpGY9h94/KqbSVs0WoQcmbD2dwf8Lw57zaNfOaP7EBy/MmsLZm5eBOusmt3/wBS+IquWwmiqAAPJdPxP5VlfZbAtcfQSWIVfU/80qTqGu7Ofkk1guW83f06FzxJvBwLf1XmCD/SmrH4kgfCs/hRCL8/mTVn7dYsNeW0mqWFyDzM85+LTVeugA7AUuSqkec4mfNP0HAjy+VKheIBprSqjMaHWfKoOLSNRt2qcSI1nz+dNDKfTsf1oZK0Mxy5XZkcKf4e/l+4+3x+ord8BKsDbPhx7wLWgx6QxZpC5SdFA1LGayfGMDMrG2qn9KXBcZnGRv5i6jz9KzVvFnXkvaw51v1/s9A4vgbhue8q55R82bIYQALk5SQcpzZSFOQAgwDVRi8FDFnuK9xChLuMpR1ZbctBI8LKP5S6HadRUzCqLzK9vJ/EQBlVIyLmBfLrCGFjU82sgA6v4ooNlfEAuLbFxriguwIa662xbOcNcJcDVp0PTqppozxbTor76IR4iQ66Plyq2mgUhFkqJUMyxABzTIhqvhGMutcuWczAOrtYupKtZl2ZkSFUt9pFshf9pjQ2jIuHViqrcQMrHOciBX1Ei3oxDA2wJIMxoCQYF17ha0y22kAEm1kYOgJAaH5LwJ8NlgQCjmBEVExkNn9myjxxvYVg/Kl62EUsVJZsxYpdTxEBEZCvNEgCMymhcQDC4iBxbsX/AA3YB7ptTu0ypbRix906tIkRVvjMFauG81x1Sy+ZrZRbzLnZ4V3KtkCqNFJOUi5PMZY12DS4lpUv2rbKbg8E3/s7cjR2NwMrMuUKMp0ymRGk3vsbISVX39PT7FbxXh6hWvJlt2zcZUt5rjsQsDMrtbAZdepB300qlYVueJ4Atbe2uID22h7Ny5iAtsqhCugtg5cwbMcwHQ9mrE3Vg1UdGacM+aJGcVwU+4KGK24pF7MKKeDQ1p4rUmEPFOBpgolloIPnRlk3CC3pmEmJ12oGJIkx3pjnWO1NqUUlrYNrc11BFOpVKJR0U4GmxTlFWGh4oqLTEFTcHhyxH18amw7HGwlq3GvXp616f7DcMGDwr4m5pcuAhZ6DqazvsL7PfxF4OwiymsnrG5+v0rXe2+PTwHMwBFu2g7xOY+QXm+C96V8cuXp17/IjipqeRYFtpf8AXfQ8147izfvEjqYA/AVsODWRg8K98+8oKW/O4w1b/aCTVF7G8HN+8GjrCz+LHyGtSPbvi6u4s2j9lZlV/ub7z/OaG+ebfyrtLvzMX+RzrWXTovLp/v8ABly2Z5Ost/kz+HzqaX7VDwaaz20H5mpnrQN27PONjM1cprfX1NdqUDZfGT0poMaDf62mk5+dcVQdd6otAL65gRPpWfx9llfxF0YHX67VorulRMVakfCk5IXqtzdwnEezlT2JfCuLG4vKSDy50nRspkZl2aD0MirnAXi5JKC5cdbisxVsptwGLFrdskXA52hj9pAKyAPP2zWrgZdCNvPyNbDgfELV1HkhHhTGVmJKtIUAGIJj3gw023pLakjfmwpLnjsW9yWS4mZGK6K0WmAFxiAhly3uwucxpHck1n8OqItwXOTO6FFEq+Yo2XQKMhKsgSAOswa0D3wyeK50gW7gJ5Fz3Ehmz6ZVAmZkGY8o3EMEcr2yGfMABmaCMpBUElsoeAPKV1kiQl6GWMjJYHhd26rWDbZXQq9gtbYLkz5jnTLDgm4AZzEQRlMVnuIWGZPG5m5ijsYjMNQVAAyoQQBPY6DatxjrIHiJlv3CHzZcr/aZsqliEaSRJdTm+/lA7Q8dauSQ7C7bDCBcK5UJLWwr2roU20zi2xgiAAebUi27NmLK07K3guKvu2S8twE2uS4UYi1bVSjXFtgqpEEBrmpChtyar/ay1F2Wa611hNwvZFoEnUFF0IGUruBvVnir+ezdyK10p7xcywY73s/ilmIOYhbcrl1YdaBwbFi7ZWyw8Rk8Ug3i7WbaMJa4VX3SvMc3cg66CrY6DafOlp1Xf4+pkmFANTsdYyOy6mD1BU/EHUelQ7gp+KRol4iU0RaEtEU1viy0EFOFMFPFMCHUqVdqyCpUq6KhYjU/hvB718FraSqkAsWVEBOy5nIE+UzUKKk4TEOoyhiq5pPVdspJU6Ex8aXkk1G47lvmr3Tq2GDFWEFTBHaK0Ps7we5irgtpIXZiO39I/Wm8K4Q+LuwhY2xlXxCIL5QFmJMExtJgRXpZvWOGWIEC4RAjceQ7mg55SpLf8ElxMopQxq5s5xvG2+H4YWbcZyI08hoPQfW9eZ82IuxJM6sfrqfraucT4lcxV7+47dlH18zWu4Th7WAsC/dEsf5SHd2/rYdhRNuK9nDdi8mSPD43BO5P4n/HoSeI4gcOwuRdMReWPO2h/U/W1eb37knefXv/AM6fOpfFuIved7twyzHf66AVCsW5Pp9AUDpLlW35fex5niMzyS8iXaGVRHx+NELjQfPzpsVyaEzDppVwPSqFFq3X67U8HQfXSlSqEGA6fXeuv974UqVCGtyo4wOUelQ+EsRfSCRr0rlKsj/cPR8J+y/Q9ltWVy2+Uc1pc2g5pw6E5u8+dSeLWwLOgAi24ECIC4WVA9CTHqaVKqyLQ5HUh47CWyrSiHNGaVGusa6a6AfKsErEDDgEgE35HTQXVHyGnpSpUiPx/Qdi+F99GS+JYdLV3iQtKtsLbwoUIAoGe4oeMu2YaHvWd9iEBxLSAYsXyPIi0SCOxB60qVM+Zd9TZjf6En5L/qiu9qLYFxIAE20JgbkzJPc+dUNyu0qLAbI/Ahi0Ra5SrpQLQQU8UqVNQaHCnVylRFnacKVKrLQQbCjDZfX9a7SoGNie2ex1sC1oAIURAjpXnvtvcJxDSSYA3PcmaVKl4NmZP8b+7P0YL2KQG6JAMuoM9pGlS/8AqBcJxjgkkACBOg327UqVVD5/T+Tm8b8D+hlbx1HoPzP7VJwo5fiaVKgZxQvan3+tdpVaKYwUqVKhLP/Z"/>
          <p:cNvSpPr>
            <a:spLocks noChangeAspect="1" noChangeArrowheads="1"/>
          </p:cNvSpPr>
          <p:nvPr/>
        </p:nvSpPr>
        <p:spPr bwMode="auto">
          <a:xfrm>
            <a:off x="155575" y="-2400300"/>
            <a:ext cx="6667500" cy="50006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3" name="Picture 7" descr="http://www.keepourfoodsafe.org/wp-content/uploads/2012/01/6a00e551d976f588340133ed7f3b44970b-pi.jpg"/>
          <p:cNvPicPr>
            <a:picLocks noChangeAspect="1" noChangeArrowheads="1"/>
          </p:cNvPicPr>
          <p:nvPr/>
        </p:nvPicPr>
        <p:blipFill>
          <a:blip r:embed="rId2" cstate="print"/>
          <a:srcRect/>
          <a:stretch>
            <a:fillRect/>
          </a:stretch>
        </p:blipFill>
        <p:spPr bwMode="auto">
          <a:xfrm>
            <a:off x="7020272" y="188640"/>
            <a:ext cx="1735482" cy="1368152"/>
          </a:xfrm>
          <a:prstGeom prst="rect">
            <a:avLst/>
          </a:prstGeom>
          <a:noFill/>
        </p:spPr>
      </p:pic>
      <p:pic>
        <p:nvPicPr>
          <p:cNvPr id="34825" name="Picture 9" descr="https://encrypted-tbn2.gstatic.com/images?q=tbn:ANd9GcRRNGA-H6p4D_1SjfFkg_leywlgcGNT-efjyZW2CMYz6flYu2ITQw"/>
          <p:cNvPicPr>
            <a:picLocks noChangeAspect="1" noChangeArrowheads="1"/>
          </p:cNvPicPr>
          <p:nvPr/>
        </p:nvPicPr>
        <p:blipFill>
          <a:blip r:embed="rId3" cstate="print"/>
          <a:srcRect/>
          <a:stretch>
            <a:fillRect/>
          </a:stretch>
        </p:blipFill>
        <p:spPr bwMode="auto">
          <a:xfrm>
            <a:off x="7020272" y="1628800"/>
            <a:ext cx="1800200" cy="10806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biologylib.ru/books/item/f00/s00/z0000015/pic/000099.jpg"/>
          <p:cNvPicPr>
            <a:picLocks noChangeAspect="1" noChangeArrowheads="1"/>
          </p:cNvPicPr>
          <p:nvPr/>
        </p:nvPicPr>
        <p:blipFill>
          <a:blip r:embed="rId2" cstate="print"/>
          <a:srcRect/>
          <a:stretch>
            <a:fillRect/>
          </a:stretch>
        </p:blipFill>
        <p:spPr bwMode="auto">
          <a:xfrm>
            <a:off x="2699792" y="0"/>
            <a:ext cx="5688632" cy="6858000"/>
          </a:xfrm>
          <a:prstGeom prst="rect">
            <a:avLst/>
          </a:prstGeom>
          <a:noFill/>
        </p:spPr>
      </p:pic>
      <p:sp>
        <p:nvSpPr>
          <p:cNvPr id="3" name="Прямоугольник 2"/>
          <p:cNvSpPr/>
          <p:nvPr/>
        </p:nvSpPr>
        <p:spPr>
          <a:xfrm>
            <a:off x="179512" y="2132856"/>
            <a:ext cx="2304256" cy="1200329"/>
          </a:xfrm>
          <a:prstGeom prst="rect">
            <a:avLst/>
          </a:prstGeom>
        </p:spPr>
        <p:txBody>
          <a:bodyPr wrap="square">
            <a:spAutoFit/>
          </a:bodyPr>
          <a:lstStyle/>
          <a:p>
            <a:r>
              <a:rPr lang="ru-RU" dirty="0"/>
              <a:t>Схема выделения и</a:t>
            </a:r>
          </a:p>
          <a:p>
            <a:r>
              <a:rPr lang="ru-RU" dirty="0"/>
              <a:t> идентификации </a:t>
            </a:r>
          </a:p>
          <a:p>
            <a:r>
              <a:rPr lang="ru-RU" dirty="0" err="1"/>
              <a:t>Энтеропатогенных</a:t>
            </a:r>
            <a:endParaRPr lang="ru-RU" dirty="0"/>
          </a:p>
          <a:p>
            <a:r>
              <a:rPr lang="ru-RU" dirty="0"/>
              <a:t> кишечных палочек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646331"/>
          </a:xfrm>
          <a:prstGeom prst="rect">
            <a:avLst/>
          </a:prstGeom>
        </p:spPr>
        <p:txBody>
          <a:bodyPr wrap="square">
            <a:spAutoFit/>
          </a:bodyPr>
          <a:lstStyle/>
          <a:p>
            <a:pPr algn="just"/>
            <a:r>
              <a:rPr lang="ru-RU" b="1" i="1" dirty="0" err="1">
                <a:solidFill>
                  <a:srgbClr val="FF0000"/>
                </a:solidFill>
                <a:latin typeface="Times New Roman" pitchFamily="18" charset="0"/>
                <a:cs typeface="Times New Roman" pitchFamily="18" charset="0"/>
              </a:rPr>
              <a:t>Коли-индекс</a:t>
            </a:r>
            <a:r>
              <a:rPr lang="ru-RU" b="1"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количество кишечных палочек, обнаруживаемое на 1 </a:t>
            </a:r>
            <a:r>
              <a:rPr lang="ru-RU" i="1" dirty="0">
                <a:latin typeface="Times New Roman" pitchFamily="18" charset="0"/>
                <a:cs typeface="Times New Roman" pitchFamily="18" charset="0"/>
              </a:rPr>
              <a:t>л </a:t>
            </a:r>
            <a:r>
              <a:rPr lang="ru-RU" dirty="0">
                <a:latin typeface="Times New Roman" pitchFamily="18" charset="0"/>
                <a:cs typeface="Times New Roman" pitchFamily="18" charset="0"/>
              </a:rPr>
              <a:t>жидкости, 1 </a:t>
            </a:r>
            <a:r>
              <a:rPr lang="ru-RU" i="1" dirty="0">
                <a:latin typeface="Times New Roman" pitchFamily="18" charset="0"/>
                <a:cs typeface="Times New Roman" pitchFamily="18" charset="0"/>
              </a:rPr>
              <a:t>кг</a:t>
            </a:r>
            <a:r>
              <a:rPr lang="ru-RU" dirty="0">
                <a:latin typeface="Times New Roman" pitchFamily="18" charset="0"/>
                <a:cs typeface="Times New Roman" pitchFamily="18" charset="0"/>
              </a:rPr>
              <a:t> твердого вещества (для пищевых продуктов) и в 1 </a:t>
            </a:r>
            <a:r>
              <a:rPr lang="ru-RU" i="1" dirty="0">
                <a:latin typeface="Times New Roman" pitchFamily="18" charset="0"/>
                <a:cs typeface="Times New Roman" pitchFamily="18" charset="0"/>
              </a:rPr>
              <a:t>г </a:t>
            </a:r>
            <a:r>
              <a:rPr lang="ru-RU" dirty="0">
                <a:latin typeface="Times New Roman" pitchFamily="18" charset="0"/>
                <a:cs typeface="Times New Roman" pitchFamily="18" charset="0"/>
              </a:rPr>
              <a:t>почвы. </a:t>
            </a:r>
          </a:p>
        </p:txBody>
      </p:sp>
      <p:sp>
        <p:nvSpPr>
          <p:cNvPr id="3" name="Прямоугольник 2"/>
          <p:cNvSpPr/>
          <p:nvPr/>
        </p:nvSpPr>
        <p:spPr>
          <a:xfrm>
            <a:off x="251520" y="980728"/>
            <a:ext cx="8640960" cy="5016758"/>
          </a:xfrm>
          <a:prstGeom prst="rect">
            <a:avLst/>
          </a:prstGeom>
        </p:spPr>
        <p:txBody>
          <a:bodyPr wrap="square">
            <a:spAutoFit/>
          </a:bodyPr>
          <a:lstStyle/>
          <a:p>
            <a:pPr algn="just"/>
            <a:r>
              <a:rPr lang="ru-RU" sz="2000" b="1" i="1" dirty="0" err="1">
                <a:solidFill>
                  <a:srgbClr val="FF0000"/>
                </a:solidFill>
                <a:latin typeface="Times New Roman" pitchFamily="18" charset="0"/>
                <a:cs typeface="Times New Roman" pitchFamily="18" charset="0"/>
              </a:rPr>
              <a:t>Коли-титр</a:t>
            </a:r>
            <a:r>
              <a:rPr lang="ru-RU" sz="2000" b="1"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 наименьшее количество жидкости или твердого вещества (выраженное соответственно в миллилитрах или граммах), в котором обнаруживаются кишечные палочки.</a:t>
            </a:r>
          </a:p>
          <a:p>
            <a:pPr algn="just"/>
            <a:r>
              <a:rPr lang="ru-RU" sz="2000" dirty="0" err="1">
                <a:latin typeface="Times New Roman" pitchFamily="18" charset="0"/>
                <a:cs typeface="Times New Roman" pitchFamily="18" charset="0"/>
              </a:rPr>
              <a:t>Коли-титр</a:t>
            </a:r>
            <a:r>
              <a:rPr lang="ru-RU" sz="2000" dirty="0">
                <a:latin typeface="Times New Roman" pitchFamily="18" charset="0"/>
                <a:cs typeface="Times New Roman" pitchFamily="18" charset="0"/>
              </a:rPr>
              <a:t> определяют бродильным методом, заключающимся в посеве определенных объемов исследуемого субстрата на среды накопления (глюкозопептонную или </a:t>
            </a:r>
            <a:r>
              <a:rPr lang="ru-RU" sz="2000" dirty="0" err="1">
                <a:latin typeface="Times New Roman" pitchFamily="18" charset="0"/>
                <a:cs typeface="Times New Roman" pitchFamily="18" charset="0"/>
              </a:rPr>
              <a:t>лактозопептонную</a:t>
            </a:r>
            <a:r>
              <a:rPr lang="ru-RU" sz="2000" dirty="0">
                <a:latin typeface="Times New Roman" pitchFamily="18" charset="0"/>
                <a:cs typeface="Times New Roman" pitchFamily="18" charset="0"/>
              </a:rPr>
              <a:t> с индикатором и поплавком и другие подобные среды), которые выдерживают </a:t>
            </a:r>
            <a:r>
              <a:rPr lang="ru-RU" sz="2000" i="1" dirty="0" err="1">
                <a:latin typeface="Times New Roman" pitchFamily="18" charset="0"/>
                <a:cs typeface="Times New Roman" pitchFamily="18" charset="0"/>
              </a:rPr>
              <a:t>t°</a:t>
            </a:r>
            <a:r>
              <a:rPr lang="ru-RU" sz="2000" i="1" dirty="0">
                <a:latin typeface="Times New Roman" pitchFamily="18" charset="0"/>
                <a:cs typeface="Times New Roman" pitchFamily="18" charset="0"/>
              </a:rPr>
              <a:t> </a:t>
            </a:r>
            <a:r>
              <a:rPr lang="ru-RU" sz="2000" dirty="0">
                <a:latin typeface="Times New Roman" pitchFamily="18" charset="0"/>
                <a:cs typeface="Times New Roman" pitchFamily="18" charset="0"/>
              </a:rPr>
              <a:t>37°. Из всех помутневших пробирок вне зависимости от образования кислоты и газа делают высевы на среду Эндо с последующей </a:t>
            </a:r>
            <a:r>
              <a:rPr lang="ru-RU" sz="2000" dirty="0" err="1">
                <a:latin typeface="Times New Roman" pitchFamily="18" charset="0"/>
                <a:cs typeface="Times New Roman" pitchFamily="18" charset="0"/>
              </a:rPr>
              <a:t>индентификацией</a:t>
            </a:r>
            <a:r>
              <a:rPr lang="ru-RU" sz="2000" dirty="0">
                <a:latin typeface="Times New Roman" pitchFamily="18" charset="0"/>
                <a:cs typeface="Times New Roman" pitchFamily="18" charset="0"/>
              </a:rPr>
              <a:t> выросших колоний.</a:t>
            </a:r>
          </a:p>
          <a:p>
            <a:pPr algn="just"/>
            <a:r>
              <a:rPr lang="ru-RU" sz="2000" dirty="0">
                <a:latin typeface="Times New Roman" pitchFamily="18" charset="0"/>
                <a:cs typeface="Times New Roman" pitchFamily="18" charset="0"/>
              </a:rPr>
              <a:t>Ориентировочно за </a:t>
            </a:r>
            <a:r>
              <a:rPr lang="ru-RU" sz="2000" dirty="0" err="1">
                <a:latin typeface="Times New Roman" pitchFamily="18" charset="0"/>
                <a:cs typeface="Times New Roman" pitchFamily="18" charset="0"/>
              </a:rPr>
              <a:t>коли-титр</a:t>
            </a:r>
            <a:r>
              <a:rPr lang="ru-RU" sz="2000" dirty="0">
                <a:latin typeface="Times New Roman" pitchFamily="18" charset="0"/>
                <a:cs typeface="Times New Roman" pitchFamily="18" charset="0"/>
              </a:rPr>
              <a:t> принимают тот наименьший объем, при посеве которого на среды накопления выявлены кишечные палочки. Наиболее вероятное значение </a:t>
            </a:r>
            <a:r>
              <a:rPr lang="ru-RU" sz="2000" dirty="0" err="1">
                <a:latin typeface="Times New Roman" pitchFamily="18" charset="0"/>
                <a:cs typeface="Times New Roman" pitchFamily="18" charset="0"/>
              </a:rPr>
              <a:t>коли-титра</a:t>
            </a:r>
            <a:r>
              <a:rPr lang="ru-RU" sz="2000" dirty="0">
                <a:latin typeface="Times New Roman" pitchFamily="18" charset="0"/>
                <a:cs typeface="Times New Roman" pitchFamily="18" charset="0"/>
              </a:rPr>
              <a:t> воды, молока, пива и др. определяют с помощью специальных таблиц, сопоставляя с ними полученные результаты. </a:t>
            </a:r>
          </a:p>
          <a:p>
            <a:pPr algn="just"/>
            <a:r>
              <a:rPr lang="ru-RU" sz="2000" dirty="0" err="1">
                <a:latin typeface="Times New Roman" pitchFamily="18" charset="0"/>
                <a:cs typeface="Times New Roman" pitchFamily="18" charset="0"/>
              </a:rPr>
              <a:t>Коли-титр</a:t>
            </a:r>
            <a:r>
              <a:rPr lang="ru-RU" sz="2000" dirty="0">
                <a:latin typeface="Times New Roman" pitchFamily="18" charset="0"/>
                <a:cs typeface="Times New Roman" pitchFamily="18" charset="0"/>
              </a:rPr>
              <a:t> — величина, обратная </a:t>
            </a:r>
            <a:r>
              <a:rPr lang="ru-RU" sz="2000" dirty="0" err="1">
                <a:latin typeface="Times New Roman" pitchFamily="18" charset="0"/>
                <a:cs typeface="Times New Roman" pitchFamily="18" charset="0"/>
              </a:rPr>
              <a:t>коли-индексу</a:t>
            </a:r>
            <a:r>
              <a:rPr lang="ru-RU" sz="2000" dirty="0">
                <a:latin typeface="Times New Roman" pitchFamily="18" charset="0"/>
                <a:cs typeface="Times New Roman" pitchFamily="18" charset="0"/>
              </a:rPr>
              <a:t>, который является прямым показателем фекального загрязнения. Возможен пересчет </a:t>
            </a:r>
            <a:r>
              <a:rPr lang="ru-RU" sz="2000" dirty="0" err="1">
                <a:latin typeface="Times New Roman" pitchFamily="18" charset="0"/>
                <a:cs typeface="Times New Roman" pitchFamily="18" charset="0"/>
              </a:rPr>
              <a:t>коли-титра</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коли-индекс</a:t>
            </a:r>
            <a:r>
              <a:rPr lang="ru-RU" sz="2000" dirty="0">
                <a:latin typeface="Times New Roman" pitchFamily="18" charset="0"/>
                <a:cs typeface="Times New Roman" pitchFamily="18" charset="0"/>
              </a:rPr>
              <a:t> и обратно.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836712"/>
            <a:ext cx="4752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Энтерококки в последние годы привлекают к себе внимание как микроорганизмы - показатели фекального загрязнения.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547664" y="116632"/>
            <a:ext cx="3860737" cy="461665"/>
          </a:xfrm>
          <a:prstGeom prst="rect">
            <a:avLst/>
          </a:prstGeom>
        </p:spPr>
        <p:txBody>
          <a:bodyPr wrap="none">
            <a:spAutoFit/>
          </a:bodyPr>
          <a:lstStyle/>
          <a:p>
            <a:pPr lvl="0" algn="just" fontAlgn="base">
              <a:spcBef>
                <a:spcPct val="0"/>
              </a:spcBef>
              <a:spcAft>
                <a:spcPct val="0"/>
              </a:spcAft>
            </a:pPr>
            <a:r>
              <a:rPr lang="ru-RU" sz="2400" b="1" i="1" dirty="0">
                <a:solidFill>
                  <a:schemeClr val="accent1"/>
                </a:solidFill>
                <a:latin typeface="Times New Roman" pitchFamily="18" charset="0"/>
                <a:ea typeface="TimesNewRoman"/>
                <a:cs typeface="Times New Roman" pitchFamily="18" charset="0"/>
              </a:rPr>
              <a:t>Определение энтерококков</a:t>
            </a:r>
            <a:endParaRPr lang="ru-RU" sz="2400" dirty="0">
              <a:solidFill>
                <a:schemeClr val="accent1"/>
              </a:solidFill>
              <a:latin typeface="Times New Roman" pitchFamily="18" charset="0"/>
              <a:cs typeface="Times New Roman" pitchFamily="18" charset="0"/>
            </a:endParaRPr>
          </a:p>
        </p:txBody>
      </p:sp>
      <p:pic>
        <p:nvPicPr>
          <p:cNvPr id="35843" name="Picture 3" descr="https://encrypted-tbn3.gstatic.com/images?q=tbn:ANd9GcRwGY6e3d_MacpB28q-NP_BGhjfqHuTchaXhQa2nA2fyhJD3HV4HQ"/>
          <p:cNvPicPr>
            <a:picLocks noChangeAspect="1" noChangeArrowheads="1"/>
          </p:cNvPicPr>
          <p:nvPr/>
        </p:nvPicPr>
        <p:blipFill>
          <a:blip r:embed="rId2" cstate="print"/>
          <a:srcRect/>
          <a:stretch>
            <a:fillRect/>
          </a:stretch>
        </p:blipFill>
        <p:spPr bwMode="auto">
          <a:xfrm>
            <a:off x="4860032" y="548680"/>
            <a:ext cx="1944216" cy="1440160"/>
          </a:xfrm>
          <a:prstGeom prst="rect">
            <a:avLst/>
          </a:prstGeom>
          <a:noFill/>
        </p:spPr>
      </p:pic>
      <p:sp>
        <p:nvSpPr>
          <p:cNvPr id="5" name="Прямоугольник 4"/>
          <p:cNvSpPr/>
          <p:nvPr/>
        </p:nvSpPr>
        <p:spPr>
          <a:xfrm>
            <a:off x="0" y="2149019"/>
            <a:ext cx="8964488" cy="4708981"/>
          </a:xfrm>
          <a:prstGeom prst="rect">
            <a:avLst/>
          </a:prstGeom>
        </p:spPr>
        <p:txBody>
          <a:bodyPr wrap="square">
            <a:spAutoFit/>
          </a:bodyPr>
          <a:lstStyle/>
          <a:p>
            <a:pPr lvl="0" algn="just" eaLnBrk="0" fontAlgn="base" hangingPunct="0">
              <a:spcBef>
                <a:spcPct val="0"/>
              </a:spcBef>
              <a:spcAft>
                <a:spcPct val="0"/>
              </a:spcAft>
            </a:pPr>
            <a:r>
              <a:rPr lang="ru-RU" sz="2000" dirty="0">
                <a:latin typeface="Times New Roman" pitchFamily="18" charset="0"/>
                <a:ea typeface="TimesNewRoman"/>
                <a:cs typeface="Times New Roman" pitchFamily="18" charset="0"/>
              </a:rPr>
              <a:t>Они обнаруживаются в окружающей среде, куда попадают с испражнениями человека, животных, птиц, насекомых, являясь постоянными обитателями кишечника. В почве и воде они сохраняются до 6 недель, но не размножаются и не изменяют свои основные биологические свойства. Выживаемость энтерококков в воде приближается к выживаемости патогенных </a:t>
            </a:r>
            <a:r>
              <a:rPr lang="ru-RU" sz="2000" dirty="0" err="1">
                <a:latin typeface="Times New Roman" pitchFamily="18" charset="0"/>
                <a:ea typeface="TimesNewRoman"/>
                <a:cs typeface="Times New Roman" pitchFamily="18" charset="0"/>
              </a:rPr>
              <a:t>энтеробактерий</a:t>
            </a:r>
            <a:r>
              <a:rPr lang="ru-RU" sz="2000" dirty="0">
                <a:latin typeface="Times New Roman" pitchFamily="18" charset="0"/>
                <a:ea typeface="TimesNewRoman"/>
                <a:cs typeface="Times New Roman" pitchFamily="18" charset="0"/>
              </a:rPr>
              <a:t>. Они устойчивы к повышению температуры (нагревание до 55—60° С выдерживают в течение 1 ч), хорошо переносят низкую температуру, обладают значительной устойчивостью к хлору. Все это дает право считать энтерококки вторым после кишечной палочки санитарно-показательным микроорганизмом при исследовании воды.</a:t>
            </a:r>
            <a:endParaRPr lang="ru-RU" sz="2000" dirty="0">
              <a:latin typeface="Times New Roman" pitchFamily="18" charset="0"/>
              <a:cs typeface="Times New Roman" pitchFamily="18" charset="0"/>
            </a:endParaRPr>
          </a:p>
          <a:p>
            <a:pPr lvl="0" algn="just" eaLnBrk="0" fontAlgn="base" hangingPunct="0">
              <a:spcBef>
                <a:spcPct val="0"/>
              </a:spcBef>
              <a:spcAft>
                <a:spcPct val="0"/>
              </a:spcAft>
            </a:pPr>
            <a:r>
              <a:rPr lang="ru-RU" sz="2000" dirty="0">
                <a:latin typeface="Times New Roman" pitchFamily="18" charset="0"/>
                <a:ea typeface="TimesNewRoman"/>
                <a:cs typeface="Times New Roman" pitchFamily="18" charset="0"/>
              </a:rPr>
              <a:t>Особое значение имеет определение энтерококков в воде плавательных бассейнов как более устойчивых к действию обеззараживающих веществ, чем БГКП. Определение энтерококков проводят методом мембранных фильтров, </a:t>
            </a:r>
            <a:r>
              <a:rPr lang="ru-RU" sz="2000" dirty="0" err="1">
                <a:latin typeface="Times New Roman" pitchFamily="18" charset="0"/>
                <a:ea typeface="TimesNewRoman"/>
                <a:cs typeface="Times New Roman" pitchFamily="18" charset="0"/>
              </a:rPr>
              <a:t>титрационным</a:t>
            </a:r>
            <a:r>
              <a:rPr lang="ru-RU" sz="2000" dirty="0">
                <a:latin typeface="Times New Roman" pitchFamily="18" charset="0"/>
                <a:ea typeface="TimesNewRoman"/>
                <a:cs typeface="Times New Roman" pitchFamily="18" charset="0"/>
              </a:rPr>
              <a:t>, а при большой загрязненности воды (свыше 30 бактерий в 1 мл) -методом прямого посева. </a:t>
            </a:r>
            <a:endParaRPr lang="ru-RU" sz="2000" dirty="0">
              <a:latin typeface="Times New Roman" pitchFamily="18" charset="0"/>
              <a:cs typeface="Times New Roman" pitchFamily="18" charset="0"/>
            </a:endParaRPr>
          </a:p>
        </p:txBody>
      </p:sp>
      <p:pic>
        <p:nvPicPr>
          <p:cNvPr id="35845" name="Picture 5" descr="http://himedialabs.ru/images/248.jpg"/>
          <p:cNvPicPr>
            <a:picLocks noChangeAspect="1" noChangeArrowheads="1"/>
          </p:cNvPicPr>
          <p:nvPr/>
        </p:nvPicPr>
        <p:blipFill>
          <a:blip r:embed="rId3" cstate="print"/>
          <a:srcRect/>
          <a:stretch>
            <a:fillRect/>
          </a:stretch>
        </p:blipFill>
        <p:spPr bwMode="auto">
          <a:xfrm>
            <a:off x="6948264" y="332656"/>
            <a:ext cx="1762125" cy="17335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99592" y="1119227"/>
            <a:ext cx="734481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Колифаги</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вирусы,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лизирующие</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кишечную палочку и образующие зоны лизиса (бляшки) на бактериальном газоне.</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Определение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колифагов</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проводят прямым и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титрационным</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методами.</a:t>
            </a:r>
            <a:b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Прямой метод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Исследуемую воду вносят в 5 стерильных чашек по 20 мл. В 6-ю - контрольную воду не берут. Затем во все чашки заливают расплавленный и остуженный до 45 °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агар</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 добавлением суточной культуры E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сoli</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штамм К 2 (1,5 мл смыва E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сoli</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 концентрации 10 </a:t>
            </a:r>
            <a:r>
              <a:rPr kumimoji="0" lang="ru-RU"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9</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на 150 мл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агара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Перемешивают, оставляют для застывания и инкубируют при 37 ° С 24 ч.</a:t>
            </a:r>
            <a:b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Учитывают результат подсчетом бляшек в чашках Петри в БОЕ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бляшкообразующих</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единицах) в 100 мл воды. В контрольной чашке бляшки должны отсутствовать.</a:t>
            </a:r>
            <a:b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Титрационный</a:t>
            </a: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метод.</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 основе метода - предварительное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подращивание</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колифагов</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в среде обогащения в присутствии E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сoli</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 последующее выявления бляшек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колифага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на газоне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сoli</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2195736" y="476672"/>
            <a:ext cx="3059877" cy="400110"/>
          </a:xfrm>
          <a:prstGeom prst="rect">
            <a:avLst/>
          </a:prstGeom>
        </p:spPr>
        <p:txBody>
          <a:bodyPr wrap="none">
            <a:spAutoFit/>
          </a:bodyPr>
          <a:lstStyle/>
          <a:p>
            <a:pPr lvl="0" algn="just" fontAlgn="base">
              <a:spcBef>
                <a:spcPct val="0"/>
              </a:spcBef>
              <a:spcAft>
                <a:spcPct val="0"/>
              </a:spcAft>
            </a:pPr>
            <a:r>
              <a:rPr lang="ru-RU" sz="2000" b="1" dirty="0">
                <a:solidFill>
                  <a:schemeClr val="tx2">
                    <a:lumMod val="60000"/>
                    <a:lumOff val="40000"/>
                  </a:schemeClr>
                </a:solidFill>
                <a:latin typeface="Times New Roman" pitchFamily="18" charset="0"/>
                <a:ea typeface="Times New Roman" pitchFamily="18" charset="0"/>
                <a:cs typeface="Times New Roman" pitchFamily="18" charset="0"/>
              </a:rPr>
              <a:t>Определение </a:t>
            </a:r>
            <a:r>
              <a:rPr lang="ru-RU" sz="2000" b="1" dirty="0" err="1">
                <a:solidFill>
                  <a:schemeClr val="tx2">
                    <a:lumMod val="60000"/>
                    <a:lumOff val="40000"/>
                  </a:schemeClr>
                </a:solidFill>
                <a:latin typeface="Times New Roman" pitchFamily="18" charset="0"/>
                <a:ea typeface="Times New Roman" pitchFamily="18" charset="0"/>
                <a:cs typeface="Times New Roman" pitchFamily="18" charset="0"/>
              </a:rPr>
              <a:t>колифагов</a:t>
            </a:r>
            <a:r>
              <a:rPr lang="ru-RU" sz="2000" b="1" dirty="0">
                <a:solidFill>
                  <a:schemeClr val="tx2">
                    <a:lumMod val="60000"/>
                    <a:lumOff val="40000"/>
                  </a:schemeClr>
                </a:solidFill>
                <a:latin typeface="Times New Roman" pitchFamily="18" charset="0"/>
                <a:ea typeface="Times New Roman" pitchFamily="18" charset="0"/>
                <a:cs typeface="Times New Roman" pitchFamily="18" charset="0"/>
              </a:rPr>
              <a:t> </a:t>
            </a:r>
            <a:endParaRPr lang="ru-RU" sz="2000" b="1" dirty="0">
              <a:solidFill>
                <a:schemeClr val="tx2">
                  <a:lumMod val="60000"/>
                  <a:lumOff val="40000"/>
                </a:schemeClr>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23528" y="671691"/>
            <a:ext cx="84249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Оценка качества воды производится комплексно: по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санитарно-микр</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показателям с учетом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органолеп</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гельмин</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и хим. данных и регламентируется соотв.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ГОСТами</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санитарными правилами и методическими указаниями. Безусловным показателем загрязненности воды является обнаружение патогенных микроорганизмов. В этом случае вода считается непригодной для любых целей. Критерии оценки качества воды разработаны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дифференциально</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в зависимости от категории воды и ее назначения.</a:t>
            </a:r>
            <a:r>
              <a:rPr kumimoji="0" lang="ru-RU" b="0" i="0" u="none" strike="noStrike" cap="none" normalizeH="0" dirty="0">
                <a:ln>
                  <a:noFill/>
                </a:ln>
                <a:solidFill>
                  <a:schemeClr val="tx1"/>
                </a:solidFill>
                <a:effectLst/>
                <a:latin typeface="Times New Roman" pitchFamily="18" charset="0"/>
                <a:ea typeface="TimesNewRoman"/>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При оценке питьевой воды руководствуются основным требованием: она не должна содержать патогенные бактерии и вирусы. При санитарно-бактериологической оценке воды колодцев исходят из того, чтобы в 1 л БГКП содержалось не более 10. Показателем фекального загрязнения воды колодцев является обнаружение энтерококков. Отсутствие обеззараживания колодезной воды, возможность биологической контаминации (осадки, просачивание загрязненных ливневых и грунтовых вод и т.д.) делают ее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эпидемически</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опасной, и поэтому требуется постоянный контроль. При обнаружении в воде энтерококков вода считается непригодной к употреблению, и колодец подлежит очистке. Если при выборе нового источника водопользования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коли-индекс</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воды водоема превышает 10 000 в 1 л, то проводится дополнительное исследование на присутствие Е.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coli</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и энтерококков как показателей свежего фекального загрязнения и непосредственное обнаружение патогенных бактерий - сальмонелл и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шигелл</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При индексе Е. </a:t>
            </a:r>
            <a:r>
              <a:rPr kumimoji="0" lang="ru-RU" b="0" i="0" u="none" strike="noStrike" cap="none" normalizeH="0" baseline="0" dirty="0" err="1">
                <a:ln>
                  <a:noFill/>
                </a:ln>
                <a:solidFill>
                  <a:schemeClr val="tx1"/>
                </a:solidFill>
                <a:effectLst/>
                <a:latin typeface="Times New Roman" pitchFamily="18" charset="0"/>
                <a:ea typeface="TimesNewRoman"/>
                <a:cs typeface="Times New Roman" pitchFamily="18" charset="0"/>
              </a:rPr>
              <a:t>coli</a:t>
            </a:r>
            <a:r>
              <a:rPr kumimoji="0" lang="ru-RU" b="0" i="0" u="none" strike="noStrike" cap="none" normalizeH="0" baseline="0" dirty="0">
                <a:ln>
                  <a:noFill/>
                </a:ln>
                <a:solidFill>
                  <a:schemeClr val="tx1"/>
                </a:solidFill>
                <a:effectLst/>
                <a:latin typeface="Times New Roman" pitchFamily="18" charset="0"/>
                <a:ea typeface="TimesNewRoman"/>
                <a:cs typeface="Times New Roman" pitchFamily="18" charset="0"/>
              </a:rPr>
              <a:t>, энтерококков более 1000 в 1 л вода водоема расценивается как загрязненная, причем контаминация считается свежей, а вода - опасной в эпидемическом отношении.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899592" y="0"/>
            <a:ext cx="7560840" cy="461665"/>
          </a:xfrm>
          <a:prstGeom prst="rect">
            <a:avLst/>
          </a:prstGeom>
        </p:spPr>
        <p:txBody>
          <a:bodyPr wrap="square">
            <a:spAutoFit/>
          </a:bodyPr>
          <a:lstStyle/>
          <a:p>
            <a:pPr lvl="0" algn="just" fontAlgn="base">
              <a:spcBef>
                <a:spcPct val="0"/>
              </a:spcBef>
              <a:spcAft>
                <a:spcPct val="0"/>
              </a:spcAft>
            </a:pPr>
            <a:r>
              <a:rPr lang="ru-RU" sz="2400" b="1" dirty="0">
                <a:solidFill>
                  <a:schemeClr val="accent1"/>
                </a:solidFill>
                <a:latin typeface="Times New Roman" pitchFamily="18" charset="0"/>
                <a:ea typeface="Calibri" pitchFamily="34" charset="0"/>
                <a:cs typeface="Times New Roman" pitchFamily="18" charset="0"/>
              </a:rPr>
              <a:t>Санитарно-микробиологическая оценка воды</a:t>
            </a:r>
            <a:endParaRPr lang="ru-RU" sz="2400" dirty="0">
              <a:solidFill>
                <a:schemeClr val="accent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71600" y="2564904"/>
          <a:ext cx="7128793" cy="3312369"/>
        </p:xfrm>
        <a:graphic>
          <a:graphicData uri="http://schemas.openxmlformats.org/drawingml/2006/table">
            <a:tbl>
              <a:tblPr/>
              <a:tblGrid>
                <a:gridCol w="2828271">
                  <a:extLst>
                    <a:ext uri="{9D8B030D-6E8A-4147-A177-3AD203B41FA5}">
                      <a16:colId xmlns:a16="http://schemas.microsoft.com/office/drawing/2014/main" val="20000"/>
                    </a:ext>
                  </a:extLst>
                </a:gridCol>
                <a:gridCol w="2582896">
                  <a:extLst>
                    <a:ext uri="{9D8B030D-6E8A-4147-A177-3AD203B41FA5}">
                      <a16:colId xmlns:a16="http://schemas.microsoft.com/office/drawing/2014/main" val="20001"/>
                    </a:ext>
                  </a:extLst>
                </a:gridCol>
                <a:gridCol w="1717626">
                  <a:extLst>
                    <a:ext uri="{9D8B030D-6E8A-4147-A177-3AD203B41FA5}">
                      <a16:colId xmlns:a16="http://schemas.microsoft.com/office/drawing/2014/main" val="20002"/>
                    </a:ext>
                  </a:extLst>
                </a:gridCol>
              </a:tblGrid>
              <a:tr h="331237">
                <a:tc>
                  <a:txBody>
                    <a:bodyPr/>
                    <a:lstStyle/>
                    <a:p>
                      <a:pPr algn="ctr">
                        <a:lnSpc>
                          <a:spcPct val="115000"/>
                        </a:lnSpc>
                        <a:spcAft>
                          <a:spcPts val="1000"/>
                        </a:spcAft>
                      </a:pPr>
                      <a:r>
                        <a:rPr lang="ru-RU" sz="1600" dirty="0">
                          <a:latin typeface="Times New Roman"/>
                          <a:ea typeface="Times New Roman"/>
                          <a:cs typeface="Times New Roman"/>
                        </a:rPr>
                        <a:t>Показатели</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Единицы измерения</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Нормативы</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0"/>
                  </a:ext>
                </a:extLst>
              </a:tr>
              <a:tr h="331237">
                <a:tc>
                  <a:txBody>
                    <a:bodyPr/>
                    <a:lstStyle/>
                    <a:p>
                      <a:pPr algn="l">
                        <a:lnSpc>
                          <a:spcPct val="115000"/>
                        </a:lnSpc>
                        <a:spcAft>
                          <a:spcPts val="1000"/>
                        </a:spcAft>
                      </a:pPr>
                      <a:r>
                        <a:rPr lang="ru-RU" sz="1600">
                          <a:latin typeface="Times New Roman"/>
                          <a:ea typeface="Times New Roman"/>
                          <a:cs typeface="Times New Roman"/>
                        </a:rPr>
                        <a:t>1. Общее микробное число</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КОЕ в 1 мл воды</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Не более 50</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1"/>
                  </a:ext>
                </a:extLst>
              </a:tr>
              <a:tr h="662474">
                <a:tc>
                  <a:txBody>
                    <a:bodyPr/>
                    <a:lstStyle/>
                    <a:p>
                      <a:pPr algn="l">
                        <a:lnSpc>
                          <a:spcPct val="115000"/>
                        </a:lnSpc>
                        <a:spcAft>
                          <a:spcPts val="1000"/>
                        </a:spcAft>
                      </a:pPr>
                      <a:r>
                        <a:rPr lang="ru-RU" sz="1600">
                          <a:latin typeface="Times New Roman"/>
                          <a:ea typeface="Times New Roman"/>
                          <a:cs typeface="Times New Roman"/>
                        </a:rPr>
                        <a:t>2. Бактерии семейства Enterobacteriaceae</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Число кишечных бактерий в 300 мл воды</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Отсутствие</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2"/>
                  </a:ext>
                </a:extLst>
              </a:tr>
              <a:tr h="662474">
                <a:tc>
                  <a:txBody>
                    <a:bodyPr/>
                    <a:lstStyle/>
                    <a:p>
                      <a:pPr algn="l">
                        <a:lnSpc>
                          <a:spcPct val="115000"/>
                        </a:lnSpc>
                        <a:spcAft>
                          <a:spcPts val="1000"/>
                        </a:spcAft>
                      </a:pPr>
                      <a:r>
                        <a:rPr lang="ru-RU" sz="1600">
                          <a:latin typeface="Times New Roman"/>
                          <a:ea typeface="Times New Roman"/>
                          <a:cs typeface="Times New Roman"/>
                        </a:rPr>
                        <a:t>3. Термотолерантные колиформные бактерии</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Число кишечных бактерий в 300 мл воды</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Отсутствие</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3"/>
                  </a:ext>
                </a:extLst>
              </a:tr>
              <a:tr h="993710">
                <a:tc>
                  <a:txBody>
                    <a:bodyPr/>
                    <a:lstStyle/>
                    <a:p>
                      <a:pPr algn="l">
                        <a:lnSpc>
                          <a:spcPct val="115000"/>
                        </a:lnSpc>
                        <a:spcAft>
                          <a:spcPts val="1000"/>
                        </a:spcAft>
                      </a:pPr>
                      <a:r>
                        <a:rPr lang="ru-RU" sz="1600">
                          <a:latin typeface="Times New Roman"/>
                          <a:ea typeface="Times New Roman"/>
                          <a:cs typeface="Times New Roman"/>
                        </a:rPr>
                        <a:t>4. Споры сульфитредуцирующих клостридий</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Число спор в 20 мл воды</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Отсутствие</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4"/>
                  </a:ext>
                </a:extLst>
              </a:tr>
              <a:tr h="331237">
                <a:tc>
                  <a:txBody>
                    <a:bodyPr/>
                    <a:lstStyle/>
                    <a:p>
                      <a:pPr algn="l">
                        <a:lnSpc>
                          <a:spcPct val="115000"/>
                        </a:lnSpc>
                        <a:spcAft>
                          <a:spcPts val="1000"/>
                        </a:spcAft>
                      </a:pPr>
                      <a:r>
                        <a:rPr lang="ru-RU" sz="1600">
                          <a:latin typeface="Times New Roman"/>
                          <a:ea typeface="Times New Roman"/>
                          <a:cs typeface="Times New Roman"/>
                        </a:rPr>
                        <a:t>5. Колифаги</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a:latin typeface="Times New Roman"/>
                          <a:ea typeface="Times New Roman"/>
                          <a:cs typeface="Times New Roman"/>
                        </a:rPr>
                        <a:t>Число БОЕ в 100 мл воды</a:t>
                      </a:r>
                      <a:endParaRPr lang="ru-RU" sz="160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Times New Roman"/>
                          <a:cs typeface="Times New Roman"/>
                        </a:rPr>
                        <a:t>Отсутствие</a:t>
                      </a:r>
                      <a:endParaRPr lang="ru-RU" sz="1600" dirty="0">
                        <a:latin typeface="Calibri"/>
                        <a:ea typeface="Calibri"/>
                        <a:cs typeface="Times New Roman"/>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Прямоугольник 2"/>
          <p:cNvSpPr/>
          <p:nvPr/>
        </p:nvSpPr>
        <p:spPr>
          <a:xfrm>
            <a:off x="755576" y="332656"/>
            <a:ext cx="7992888" cy="923330"/>
          </a:xfrm>
          <a:prstGeom prst="rect">
            <a:avLst/>
          </a:prstGeom>
        </p:spPr>
        <p:txBody>
          <a:bodyPr wrap="square">
            <a:spAutoFit/>
          </a:bodyPr>
          <a:lstStyle/>
          <a:p>
            <a:pPr algn="just"/>
            <a:r>
              <a:rPr lang="ru-RU" dirty="0"/>
              <a:t>Критерии оценки воды разработаны </a:t>
            </a:r>
            <a:r>
              <a:rPr lang="ru-RU" dirty="0" err="1"/>
              <a:t>дифференциально</a:t>
            </a:r>
            <a:r>
              <a:rPr lang="ru-RU" dirty="0"/>
              <a:t> в зависимости от ее категории и назначения. Вода плавательных бассейнов по своим качествам должна соответствовать </a:t>
            </a:r>
            <a:r>
              <a:rPr lang="ru-RU" dirty="0" err="1"/>
              <a:t>ГОСТу</a:t>
            </a:r>
            <a:r>
              <a:rPr lang="ru-RU" dirty="0"/>
              <a:t> питьевой воды.</a:t>
            </a:r>
          </a:p>
        </p:txBody>
      </p:sp>
      <p:sp>
        <p:nvSpPr>
          <p:cNvPr id="4" name="Прямоугольник 3"/>
          <p:cNvSpPr/>
          <p:nvPr/>
        </p:nvSpPr>
        <p:spPr>
          <a:xfrm>
            <a:off x="971600" y="1916832"/>
            <a:ext cx="3748847" cy="369332"/>
          </a:xfrm>
          <a:prstGeom prst="rect">
            <a:avLst/>
          </a:prstGeom>
        </p:spPr>
        <p:txBody>
          <a:bodyPr wrap="none">
            <a:spAutoFit/>
          </a:bodyPr>
          <a:lstStyle/>
          <a:p>
            <a:r>
              <a:rPr lang="ru-RU" dirty="0"/>
              <a:t>Нормативы качества питьевой воды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628800"/>
            <a:ext cx="7632848" cy="3416320"/>
          </a:xfrm>
          <a:prstGeom prst="rect">
            <a:avLst/>
          </a:prstGeom>
        </p:spPr>
        <p:txBody>
          <a:bodyPr wrap="square">
            <a:spAutoFit/>
          </a:bodyPr>
          <a:lstStyle/>
          <a:p>
            <a:pPr marL="1714500" lvl="3" indent="-342900">
              <a:buFont typeface="+mj-lt"/>
              <a:buAutoNum type="arabicPeriod"/>
            </a:pPr>
            <a:endParaRPr lang="ru-RU" dirty="0"/>
          </a:p>
          <a:p>
            <a:pPr marL="1714500" lvl="3" indent="-342900">
              <a:buFont typeface="+mj-lt"/>
              <a:buAutoNum type="arabicPeriod"/>
            </a:pPr>
            <a:r>
              <a:rPr lang="ru-RU" dirty="0"/>
              <a:t>Горленко В.М., Дубинина Г.А., Кузнецов С.И. Экология водных микроорганизмов. – М.: Наука. - 1977.</a:t>
            </a:r>
          </a:p>
          <a:p>
            <a:pPr marL="1714500" lvl="3" indent="-342900">
              <a:buFont typeface="+mj-lt"/>
              <a:buAutoNum type="arabicPeriod"/>
            </a:pPr>
            <a:r>
              <a:rPr lang="ru-RU" dirty="0" err="1"/>
              <a:t>Намсараев</a:t>
            </a:r>
            <a:r>
              <a:rPr lang="ru-RU" dirty="0"/>
              <a:t> Б.Б., </a:t>
            </a:r>
            <a:r>
              <a:rPr lang="ru-RU" dirty="0" err="1"/>
              <a:t>Бархутова</a:t>
            </a:r>
            <a:r>
              <a:rPr lang="ru-RU" dirty="0"/>
              <a:t> Д.Ю., </a:t>
            </a:r>
            <a:r>
              <a:rPr lang="ru-RU" dirty="0" err="1"/>
              <a:t>Хахинов</a:t>
            </a:r>
            <a:r>
              <a:rPr lang="ru-RU" dirty="0"/>
              <a:t> В.В. Полевой практикум по водной микробиологии и гидрохимии. – </a:t>
            </a:r>
            <a:r>
              <a:rPr lang="ru-RU" dirty="0" err="1"/>
              <a:t>Москва-Улан-Уде</a:t>
            </a:r>
            <a:r>
              <a:rPr lang="ru-RU" dirty="0"/>
              <a:t>, 2006. </a:t>
            </a:r>
          </a:p>
          <a:p>
            <a:pPr marL="1714500" lvl="3" indent="-342900">
              <a:buFont typeface="+mj-lt"/>
              <a:buAutoNum type="arabicPeriod"/>
            </a:pPr>
            <a:r>
              <a:rPr lang="ru-RU" dirty="0"/>
              <a:t>Кузнецов С.И., Дубинина Г.А. Методы изучения водных микроорганизмов. – М.: Наука. – 1989. </a:t>
            </a:r>
          </a:p>
          <a:p>
            <a:pPr marL="1714500" lvl="3" indent="-342900">
              <a:buFont typeface="+mj-lt"/>
              <a:buAutoNum type="arabicPeriod"/>
            </a:pPr>
            <a:r>
              <a:rPr lang="ru-RU" dirty="0"/>
              <a:t>Родина А.Г. Методы водной микробиологии. – М.: Наука. – 2002.</a:t>
            </a:r>
          </a:p>
          <a:p>
            <a:endParaRPr lang="ru-RU" dirty="0"/>
          </a:p>
          <a:p>
            <a:pPr marL="1714500" lvl="3" indent="-342900">
              <a:buFont typeface="+mj-lt"/>
              <a:buAutoNum type="arabicPeriod"/>
            </a:pPr>
            <a:endParaRPr lang="ru-RU" dirty="0"/>
          </a:p>
        </p:txBody>
      </p:sp>
      <p:sp>
        <p:nvSpPr>
          <p:cNvPr id="2049" name="Rectangle 1"/>
          <p:cNvSpPr>
            <a:spLocks noChangeArrowheads="1"/>
          </p:cNvSpPr>
          <p:nvPr/>
        </p:nvSpPr>
        <p:spPr bwMode="auto">
          <a:xfrm>
            <a:off x="2987824" y="980728"/>
            <a:ext cx="29763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Список литературы</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7240"/>
            <a:ext cx="9144000" cy="4923928"/>
          </a:xfrm>
        </p:spPr>
        <p:txBody>
          <a:bodyPr>
            <a:normAutofit fontScale="62500" lnSpcReduction="20000"/>
          </a:bodyPr>
          <a:lstStyle/>
          <a:p>
            <a:endParaRPr lang="ru-RU" sz="3800" b="1" u="sng" dirty="0">
              <a:latin typeface="Times New Roman" pitchFamily="18" charset="0"/>
              <a:cs typeface="Times New Roman" pitchFamily="18" charset="0"/>
            </a:endParaRPr>
          </a:p>
          <a:p>
            <a:pPr algn="ctr">
              <a:buNone/>
            </a:pPr>
            <a:r>
              <a:rPr lang="ru-RU" sz="5900" b="1" dirty="0">
                <a:solidFill>
                  <a:schemeClr val="accent1"/>
                </a:solidFill>
                <a:latin typeface="Times New Roman" pitchFamily="18" charset="0"/>
                <a:cs typeface="Times New Roman" pitchFamily="18" charset="0"/>
              </a:rPr>
              <a:t>Отбор пробы воды</a:t>
            </a:r>
          </a:p>
          <a:p>
            <a:pPr algn="ctr">
              <a:buNone/>
            </a:pPr>
            <a:endParaRPr lang="ru-RU" sz="3800" dirty="0">
              <a:latin typeface="Times New Roman" pitchFamily="18" charset="0"/>
              <a:cs typeface="Times New Roman" pitchFamily="18" charset="0"/>
            </a:endParaRPr>
          </a:p>
          <a:p>
            <a:pPr algn="just">
              <a:buNone/>
            </a:pPr>
            <a:r>
              <a:rPr lang="ru-RU" sz="4000" dirty="0">
                <a:latin typeface="Times New Roman" pitchFamily="18" charset="0"/>
                <a:cs typeface="Times New Roman" pitchFamily="18" charset="0"/>
              </a:rPr>
              <a:t>		Основные принципы, которые необходимо соблюдать при отборе проб, состоят в следующем:</a:t>
            </a:r>
          </a:p>
          <a:p>
            <a:pPr algn="just"/>
            <a:r>
              <a:rPr lang="ru-RU" sz="4000" i="1" dirty="0">
                <a:latin typeface="Times New Roman" pitchFamily="18" charset="0"/>
                <a:cs typeface="Times New Roman" pitchFamily="18" charset="0"/>
              </a:rPr>
              <a:t>проба воды должна отражать условия и место ее отбора;</a:t>
            </a:r>
          </a:p>
          <a:p>
            <a:pPr algn="just"/>
            <a:r>
              <a:rPr lang="ru-RU" sz="4000" i="1" dirty="0">
                <a:latin typeface="Times New Roman" pitchFamily="18" charset="0"/>
                <a:cs typeface="Times New Roman" pitchFamily="18" charset="0"/>
              </a:rPr>
              <a:t>отбор, хранение, транспортировка и работа с пробой должны проводиться так,</a:t>
            </a:r>
            <a:r>
              <a:rPr lang="en-US" sz="4000" i="1" dirty="0">
                <a:latin typeface="Times New Roman" pitchFamily="18" charset="0"/>
                <a:cs typeface="Times New Roman" pitchFamily="18" charset="0"/>
              </a:rPr>
              <a:t> </a:t>
            </a:r>
            <a:r>
              <a:rPr lang="ru-RU" sz="4000" i="1" dirty="0">
                <a:latin typeface="Times New Roman" pitchFamily="18" charset="0"/>
                <a:cs typeface="Times New Roman" pitchFamily="18" charset="0"/>
              </a:rPr>
              <a:t>	чтобы не произошло изменений в содержании определяемых компонентов или </a:t>
            </a:r>
            <a:r>
              <a:rPr lang="en-US" sz="4000" i="1" dirty="0">
                <a:latin typeface="Times New Roman" pitchFamily="18" charset="0"/>
                <a:cs typeface="Times New Roman" pitchFamily="18" charset="0"/>
              </a:rPr>
              <a:t> </a:t>
            </a:r>
            <a:r>
              <a:rPr lang="ru-RU" sz="4000" i="1" dirty="0">
                <a:latin typeface="Times New Roman" pitchFamily="18" charset="0"/>
                <a:cs typeface="Times New Roman" pitchFamily="18" charset="0"/>
              </a:rPr>
              <a:t>в</a:t>
            </a:r>
            <a:r>
              <a:rPr lang="en-US" sz="4000" i="1" dirty="0">
                <a:latin typeface="Times New Roman" pitchFamily="18" charset="0"/>
                <a:cs typeface="Times New Roman" pitchFamily="18" charset="0"/>
              </a:rPr>
              <a:t> </a:t>
            </a:r>
            <a:r>
              <a:rPr lang="ru-RU" sz="4000" i="1" dirty="0">
                <a:latin typeface="Times New Roman" pitchFamily="18" charset="0"/>
                <a:cs typeface="Times New Roman" pitchFamily="18" charset="0"/>
              </a:rPr>
              <a:t>	свойствах воды;</a:t>
            </a:r>
          </a:p>
          <a:p>
            <a:pPr algn="just"/>
            <a:r>
              <a:rPr lang="ru-RU" sz="4000" i="1" dirty="0">
                <a:latin typeface="Times New Roman" pitchFamily="18" charset="0"/>
                <a:cs typeface="Times New Roman" pitchFamily="18" charset="0"/>
              </a:rPr>
              <a:t>объем пробы должен быть достаточным и должен соответствовать применяемой методике анализа.</a:t>
            </a:r>
          </a:p>
          <a:p>
            <a:pPr algn="just">
              <a:buNone/>
            </a:pPr>
            <a:r>
              <a:rPr lang="ru-RU" sz="4000" dirty="0">
                <a:latin typeface="Times New Roman" pitchFamily="18" charset="0"/>
                <a:cs typeface="Times New Roman" pitchFamily="18" charset="0"/>
              </a:rPr>
              <a:t>		. </a:t>
            </a:r>
          </a:p>
          <a:p>
            <a:pPr algn="just">
              <a:buNone/>
            </a:pPr>
            <a:endParaRPr lang="ru-RU" sz="3800" dirty="0">
              <a:latin typeface="Times New Roman" pitchFamily="18" charset="0"/>
              <a:cs typeface="Times New Roman" pitchFamily="18" charset="0"/>
            </a:endParaRPr>
          </a:p>
          <a:p>
            <a:pPr algn="just">
              <a:buNone/>
            </a:pPr>
            <a:endParaRPr lang="ru-RU" dirty="0">
              <a:latin typeface="Times New Roman" pitchFamily="18" charset="0"/>
              <a:cs typeface="Times New Roman" pitchFamily="18" charset="0"/>
            </a:endParaRPr>
          </a:p>
        </p:txBody>
      </p:sp>
      <p:pic>
        <p:nvPicPr>
          <p:cNvPr id="2" name="Picture 2" descr="Picture background">
            <a:extLst>
              <a:ext uri="{FF2B5EF4-FFF2-40B4-BE49-F238E27FC236}">
                <a16:creationId xmlns:a16="http://schemas.microsoft.com/office/drawing/2014/main" id="{88542949-789E-DB10-0913-9EA19C00F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653136"/>
            <a:ext cx="2621582" cy="1966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538808"/>
            <a:ext cx="813690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000" dirty="0">
                <a:latin typeface="Times New Roman" pitchFamily="18" charset="0"/>
                <a:cs typeface="Times New Roman" pitchFamily="18" charset="0"/>
              </a:rPr>
              <a:t>	Место для отбора проб сточных вод выбирают только после подробного ознакомления с технологией производства, расположением цехов, системой канализации, назначением и работой отдельных элементов станции очистки и т.д.</a:t>
            </a:r>
          </a:p>
          <a:p>
            <a:pPr lvl="0" algn="just" fontAlgn="base">
              <a:spcBef>
                <a:spcPct val="0"/>
              </a:spcBef>
              <a:spcAft>
                <a:spcPct val="0"/>
              </a:spcAft>
            </a:pPr>
            <a:r>
              <a:rPr lang="ru-RU" sz="2000" dirty="0">
                <a:latin typeface="Times New Roman" pitchFamily="18" charset="0"/>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Важным правилом  при   отборе проб  для исследований</a:t>
            </a:r>
            <a:r>
              <a:rPr kumimoji="0" lang="ru-RU" sz="2000" b="0" i="0" u="none" strike="noStrike" cap="none" normalizeH="0" dirty="0">
                <a:ln>
                  <a:noFill/>
                </a:ln>
                <a:solidFill>
                  <a:schemeClr val="tx1"/>
                </a:solidFill>
                <a:effectLst/>
                <a:latin typeface="Times New Roman" pitchFamily="18" charset="0"/>
                <a:ea typeface="TimesNewRoman"/>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санитарного  состояния  водоема является соблюдение стерильности: забор воды производят в стерильную посуду стерильными приборами и обязательно продезинфицированными (денатурированным этиловым спиртом или другим дезинфицирующим средством) руками.</a:t>
            </a:r>
            <a:r>
              <a:rPr lang="ru-RU" sz="2000" dirty="0">
                <a:latin typeface="Times New Roman" pitchFamily="18" charset="0"/>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a:cs typeface="Times New Roman" pitchFamily="18" charset="0"/>
              </a:rPr>
              <a:t>Отбор проб воды выполняет специально проинструктированный сотрудник лаборатории. Достоверность получаемых результатов и выводов зависят от правильности забора проб. Вода для санитарно-бактериологического анализа забирается в объеме 0,5 л в стеклянные бутыли или флаконы, закрытые ватно-марлевыми пробками и завязанные сверху бумажными колпачками. При необходимости исследования воды на присутствие возбудителей кишечных инфекций количество воды увеличивают до 2,5 л.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6516216" y="188640"/>
            <a:ext cx="2149883" cy="369332"/>
          </a:xfrm>
          <a:prstGeom prst="rect">
            <a:avLst/>
          </a:prstGeom>
        </p:spPr>
        <p:txBody>
          <a:bodyPr wrap="none">
            <a:spAutoFit/>
          </a:bodyPr>
          <a:lstStyle/>
          <a:p>
            <a:pPr algn="ctr">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Отбор пробы воды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51520" y="214482"/>
            <a:ext cx="8712968" cy="66435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Первые предложенные  пробоотборники</a:t>
            </a:r>
            <a:r>
              <a:rPr kumimoji="0" lang="ru-RU"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были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различных моделей.</a:t>
            </a:r>
            <a:r>
              <a:rPr kumimoji="0" lang="ru-RU"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Основным принципом их устройства было  то, что под воду погружается предварительно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простерилизованный</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сосуд, герметически закрытый пробкой с запаянной капиллярной трубкой, которая разбивается на нужной глубине, и вода проникает в сосуд. На обратном пути сосуд идет открытым, что ставило под сомнение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асептичность</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отбора пробы воды. По такому принципу устроены приборы, предложенные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Зобеллом</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Сибуртом</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а также пробоотборник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Кобет-Вейланда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По другому принципу были устроены батометры предложенные Нансеном и Ван-Дорном: они идут вниз открытыми, а вверх поднимают полностью изолированную пробу воды. Эти батометры нашли очень широкое применение в практике морских микробиологических исследований. Каждый из пробоотборников имел свои преимущества и недостатки.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Для микологических исследований были использованы некоторые из упомянутых выше приборов. Так, Шнейдер работал в Балтийском море с прибором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Зобелла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Пробоотборник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Нискина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использовали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Мейерс</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сотр</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на Черном море и Рот с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сотр</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и субтропической Атлантике. Батометр Ван-Дорна применен в этой же экспедиции Рота, а также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Стилом</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 батометром Нансена работал в северной Атлантике и в Северном морс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Хенк</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а в Белом море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Артемчук</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Наибольшее количество микологических исследований воды выполнено при использовании пробоотборника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Кобет-Вейланда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04248" y="0"/>
            <a:ext cx="2149883" cy="369332"/>
          </a:xfrm>
          <a:prstGeom prst="rect">
            <a:avLst/>
          </a:prstGeom>
        </p:spPr>
        <p:txBody>
          <a:bodyPr wrap="none">
            <a:spAutoFit/>
          </a:bodyPr>
          <a:lstStyle/>
          <a:p>
            <a:pPr algn="ctr">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Отбор пробы воды</a:t>
            </a:r>
          </a:p>
        </p:txBody>
      </p:sp>
      <p:sp>
        <p:nvSpPr>
          <p:cNvPr id="6" name="Прямоугольник 5"/>
          <p:cNvSpPr/>
          <p:nvPr/>
        </p:nvSpPr>
        <p:spPr>
          <a:xfrm>
            <a:off x="323528" y="548680"/>
            <a:ext cx="8424936" cy="646331"/>
          </a:xfrm>
          <a:prstGeom prst="rect">
            <a:avLst/>
          </a:prstGeom>
        </p:spPr>
        <p:txBody>
          <a:bodyPr wrap="square">
            <a:spAutoFit/>
          </a:bodyPr>
          <a:lstStyle/>
          <a:p>
            <a:pPr algn="just"/>
            <a:r>
              <a:rPr lang="ru-RU" dirty="0">
                <a:latin typeface="Times New Roman" pitchFamily="18" charset="0"/>
                <a:ea typeface="TimesNewRoman" charset="-128"/>
                <a:cs typeface="Times New Roman" pitchFamily="18" charset="0"/>
              </a:rPr>
              <a:t>Для взятия проб воды из глубины (открытых водоемов, колодцев, бассейнов и т. д.) используют специальные приборы: батометр, пробоотборники.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flipH="1">
            <a:off x="0" y="342528"/>
            <a:ext cx="622818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Современные батометр представляет собой металлический каркас длиной 0,5—1 м.  Каркас изготавливается из металла, не подвергающегося коррозии, и может компактно складываться, так как состоит из отдельных колец. Дно каркаса свинцовое и служит грузилом. Внутрь устанавливают стерильную бутыль, закрытую стерильной резиновой или корковой пробкой с кольцом, к которому привязана веревка. При погружении в воду на необходимую глубину, потягивая за веревку, пробку открывают, сосуд заполняется водой, о чем свидетельствует прекращение появления пузырьков воздуха на поверхности воды. Веревку опускают, бутыль автоматически закрывается. После извлечения батометра притертую пробку заменяют стерильной ватной </a:t>
            </a:r>
            <a:r>
              <a:rPr lang="ru-RU" sz="2000" dirty="0">
                <a:latin typeface="Times New Roman" pitchFamily="18" charset="0"/>
                <a:ea typeface="TimesNewRoman" charset="-128"/>
                <a:cs typeface="Times New Roman" pitchFamily="18" charset="0"/>
              </a:rPr>
              <a:t>пробкой </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(которая должна быть завернута в бумагу и находиться в комплекте с батометром). Для взятия проб с большой глубины (более 30 м) можно использовать приборы Исаченко,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Рутнера</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Романенко-Младова</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804248" y="0"/>
            <a:ext cx="2149883" cy="369332"/>
          </a:xfrm>
          <a:prstGeom prst="rect">
            <a:avLst/>
          </a:prstGeom>
        </p:spPr>
        <p:txBody>
          <a:bodyPr wrap="none">
            <a:spAutoFit/>
          </a:bodyPr>
          <a:lstStyle/>
          <a:p>
            <a:pPr algn="ctr">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Отбор пробы воды</a:t>
            </a:r>
          </a:p>
        </p:txBody>
      </p:sp>
      <p:pic>
        <p:nvPicPr>
          <p:cNvPr id="6" name="Picture 2"/>
          <p:cNvPicPr>
            <a:picLocks noChangeAspect="1" noChangeArrowheads="1"/>
          </p:cNvPicPr>
          <p:nvPr/>
        </p:nvPicPr>
        <p:blipFill>
          <a:blip r:embed="rId2" cstate="print"/>
          <a:srcRect/>
          <a:stretch>
            <a:fillRect/>
          </a:stretch>
        </p:blipFill>
        <p:spPr bwMode="auto">
          <a:xfrm>
            <a:off x="6732240" y="3933056"/>
            <a:ext cx="1800200" cy="2160240"/>
          </a:xfrm>
          <a:prstGeom prst="rect">
            <a:avLst/>
          </a:prstGeom>
          <a:noFill/>
          <a:ln w="9525">
            <a:noFill/>
            <a:miter lim="800000"/>
            <a:headEnd/>
            <a:tailEnd/>
          </a:ln>
        </p:spPr>
      </p:pic>
      <p:sp>
        <p:nvSpPr>
          <p:cNvPr id="7" name="TextBox 6"/>
          <p:cNvSpPr txBox="1"/>
          <p:nvPr/>
        </p:nvSpPr>
        <p:spPr>
          <a:xfrm>
            <a:off x="6660232" y="6309320"/>
            <a:ext cx="2195736" cy="369332"/>
          </a:xfrm>
          <a:prstGeom prst="rect">
            <a:avLst/>
          </a:prstGeom>
          <a:noFill/>
        </p:spPr>
        <p:txBody>
          <a:bodyPr wrap="square" rtlCol="0">
            <a:spAutoFit/>
          </a:bodyPr>
          <a:lstStyle/>
          <a:p>
            <a:r>
              <a:rPr lang="kk-KZ" i="1" dirty="0"/>
              <a:t>Прибор Рутнера</a:t>
            </a:r>
            <a:endParaRPr lang="ru-RU" i="1" dirty="0"/>
          </a:p>
        </p:txBody>
      </p:sp>
      <p:pic>
        <p:nvPicPr>
          <p:cNvPr id="29699" name="Picture 3" descr="http://www.meddr.ru/pics/1561_1300347013.jpg"/>
          <p:cNvPicPr>
            <a:picLocks noChangeAspect="1" noChangeArrowheads="1"/>
          </p:cNvPicPr>
          <p:nvPr/>
        </p:nvPicPr>
        <p:blipFill>
          <a:blip r:embed="rId3" cstate="print"/>
          <a:srcRect/>
          <a:stretch>
            <a:fillRect/>
          </a:stretch>
        </p:blipFill>
        <p:spPr bwMode="auto">
          <a:xfrm>
            <a:off x="6732240" y="476672"/>
            <a:ext cx="1957498" cy="1872208"/>
          </a:xfrm>
          <a:prstGeom prst="rect">
            <a:avLst/>
          </a:prstGeom>
          <a:noFill/>
        </p:spPr>
      </p:pic>
      <p:sp>
        <p:nvSpPr>
          <p:cNvPr id="10" name="Прямоугольник 9"/>
          <p:cNvSpPr/>
          <p:nvPr/>
        </p:nvSpPr>
        <p:spPr>
          <a:xfrm>
            <a:off x="7092280" y="3356992"/>
            <a:ext cx="1238865" cy="369332"/>
          </a:xfrm>
          <a:prstGeom prst="rect">
            <a:avLst/>
          </a:prstGeom>
        </p:spPr>
        <p:txBody>
          <a:bodyPr wrap="none">
            <a:spAutoFit/>
          </a:bodyPr>
          <a:lstStyle/>
          <a:p>
            <a:r>
              <a:rPr lang="kk-KZ" i="1" dirty="0">
                <a:latin typeface="Times New Roman" pitchFamily="18" charset="0"/>
                <a:cs typeface="Times New Roman" pitchFamily="18" charset="0"/>
              </a:rPr>
              <a:t>Батометр</a:t>
            </a:r>
            <a:endParaRPr lang="ru-RU" i="1" dirty="0">
              <a:latin typeface="Times New Roman" pitchFamily="18" charset="0"/>
              <a:cs typeface="Times New Roman" pitchFamily="18" charset="0"/>
            </a:endParaRPr>
          </a:p>
        </p:txBody>
      </p:sp>
      <p:pic>
        <p:nvPicPr>
          <p:cNvPr id="29701" name="Picture 5" descr="http://www.akostalab.ru/images/devices/batometr_molchanova_gr-18.jpg"/>
          <p:cNvPicPr>
            <a:picLocks noChangeAspect="1" noChangeArrowheads="1"/>
          </p:cNvPicPr>
          <p:nvPr/>
        </p:nvPicPr>
        <p:blipFill>
          <a:blip r:embed="rId4" cstate="print"/>
          <a:srcRect/>
          <a:stretch>
            <a:fillRect/>
          </a:stretch>
        </p:blipFill>
        <p:spPr bwMode="auto">
          <a:xfrm>
            <a:off x="6732240" y="2420888"/>
            <a:ext cx="2190750" cy="9239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332656"/>
            <a:ext cx="9145016" cy="5976664"/>
          </a:xfrm>
        </p:spPr>
        <p:txBody>
          <a:bodyPr>
            <a:normAutofit fontScale="92500" lnSpcReduction="20000"/>
          </a:bodyPr>
          <a:lstStyle/>
          <a:p>
            <a:pPr algn="just">
              <a:buNone/>
            </a:pPr>
            <a:r>
              <a:rPr lang="ru-RU" dirty="0"/>
              <a:t>	</a:t>
            </a:r>
            <a:r>
              <a:rPr lang="ru-RU" sz="2800" dirty="0">
                <a:latin typeface="Times New Roman" pitchFamily="18" charset="0"/>
                <a:cs typeface="Times New Roman" pitchFamily="18" charset="0"/>
              </a:rPr>
              <a:t>При отсутствии батометров пробу воды можно отбирать с помощью бутыли, в пробку которой монтируют две стеклянные трубки, соединенные резиновым шлангом. Одна трубка длинная и доходит до дна бутыли, другая -короткая. К резиновому шлангу привязывают веревку. Бутыль на тросе опускают в водоем и на заданной глубине, дернув за веревку, снимают резиновую перемычку со стеклянных трубок, вода начинает поступать в длинную трубку, а через короткую выходит воздух. После отбора пробы, бутыль вынимают из водоема, тут же закрывают ватными пробками отверстия стеклянных трубок и отправляют на исследование. Для взятия проб питьевой воды используют склянки емкостью 0,5—1 л. При взятии проб воды из кранов, их предварительно обжигают пламенем горящего ватного тампона, смоченного спиртом, затем полностью открывают и в течение 10 мин воду спускают. Воду наливают в бутыли с соблюдением стерильности, не смачивая горлышко, чтобы не допустить замачивания пробки.</a:t>
            </a:r>
          </a:p>
        </p:txBody>
      </p:sp>
      <p:sp>
        <p:nvSpPr>
          <p:cNvPr id="4" name="Прямоугольник 3"/>
          <p:cNvSpPr/>
          <p:nvPr/>
        </p:nvSpPr>
        <p:spPr>
          <a:xfrm>
            <a:off x="6804248" y="0"/>
            <a:ext cx="2149883" cy="369332"/>
          </a:xfrm>
          <a:prstGeom prst="rect">
            <a:avLst/>
          </a:prstGeom>
        </p:spPr>
        <p:txBody>
          <a:bodyPr wrap="none">
            <a:spAutoFit/>
          </a:bodyPr>
          <a:lstStyle/>
          <a:p>
            <a:pPr algn="ctr">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Отбор пробы воды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39552" y="707886"/>
            <a:ext cx="828092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Родниковую воду берут непосредственно из струи или из середины текущего родника, на расстоянии 10-15 см от поверхности и дна. Артезианскую и колодезную воду забирают на глубине 10—15 см от поверхности воды. Из проруби пробы отбирают на глубине 10—15 см от нижнего края  льда. Из открытых водоемов, как правило, берут серию проб на разном удалении от берега на различной глубине с учетом места водозабора и движения воды. Лед, используемый на пищевых предприятиях и в хранилищах, также подвергается санитарно- микробиологическому исследованию. Для анализа берут кусок льда не менее 2 кг, в лаборатории его обмывают стерильной водой и стерильными инструментами из глубины вырубают несколько кусочков так, чтобы общая масса была около 500 г. Лед помещают в стерильную посуду и оставляют при комнатной температуре, после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растаивания</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исследуют как воду. Пробы сточных вод также забирают в стерильные бутыли. Однако объем каждой пробы может колебаться от 500 до 10 мл в зависимости от места взятия (при проверке отдельных этапов очистки, после обработки, перед сбросом в водоем) и от задач анализа.</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6588224" y="332656"/>
            <a:ext cx="2149883" cy="369332"/>
          </a:xfrm>
          <a:prstGeom prst="rect">
            <a:avLst/>
          </a:prstGeom>
        </p:spPr>
        <p:txBody>
          <a:bodyPr wrap="none">
            <a:spAutoFit/>
          </a:bodyPr>
          <a:lstStyle/>
          <a:p>
            <a:pPr algn="ctr">
              <a:buNone/>
            </a:pPr>
            <a:r>
              <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Отбор пробы воды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3528" y="127085"/>
            <a:ext cx="849694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a:ln>
                  <a:noFill/>
                </a:ln>
                <a:solidFill>
                  <a:schemeClr val="accent1"/>
                </a:solidFill>
                <a:effectLst/>
                <a:latin typeface="Times New Roman" pitchFamily="18" charset="0"/>
                <a:ea typeface="TimesNewRoman" charset="-128"/>
                <a:cs typeface="Times New Roman" pitchFamily="18" charset="0"/>
              </a:rPr>
              <a:t>Хранение и транспортировка проб воды </a:t>
            </a:r>
            <a:endParaRPr kumimoji="0" lang="ru-RU" sz="2800" b="0" i="0" u="none" strike="noStrike" cap="none" normalizeH="0" baseline="0" dirty="0">
              <a:ln>
                <a:noFill/>
              </a:ln>
              <a:solidFill>
                <a:schemeClr val="accent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dirty="0">
                <a:latin typeface="Times New Roman" pitchFamily="18" charset="0"/>
                <a:ea typeface="TimesNewRoman" charset="-128"/>
                <a:cs typeface="Times New Roman" pitchFamily="18" charset="0"/>
              </a:rPr>
              <a:t>	</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Все взятые для исследования пробы воды пронумеровываются, в сопроводительном документе должно быть указано: наименование водоема,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водоисточника</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его местонахождение; описание места отбора проб (для водоемов - расстояние от берега и глубина), близость источников загрязнения, быстрота течения, метеорологические условия - температура воды, воздуха, наличие осадков, ветра, волн и т. д.; дата взятия пробы (час, число, месяц, год), цель исследования. Сопроводительный документ подписывается лицом, бравшим пробу, с указанием его должности.</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Транспортировать воду следует в сумках-холодильниках или в ящиках с </a:t>
            </a:r>
            <a:r>
              <a:rPr kumimoji="0" lang="ru-RU" sz="2000" b="0" i="0" u="none" strike="noStrike" cap="none" normalizeH="0" baseline="0" dirty="0" err="1">
                <a:ln>
                  <a:noFill/>
                </a:ln>
                <a:solidFill>
                  <a:schemeClr val="tx1"/>
                </a:solidFill>
                <a:effectLst/>
                <a:latin typeface="Times New Roman" pitchFamily="18" charset="0"/>
                <a:ea typeface="TimesNewRoman" charset="-128"/>
                <a:cs typeface="Times New Roman" pitchFamily="18" charset="0"/>
              </a:rPr>
              <a:t>термоизолирующей</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 прокладкой (температура в которых не более 1—2°С), предохранять от резких толчков (чтобы не замочить пробки), замерзания, действия солнечных лучей.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a:ln>
                  <a:noFill/>
                </a:ln>
                <a:solidFill>
                  <a:schemeClr val="tx1"/>
                </a:solidFill>
                <a:effectLst/>
                <a:latin typeface="Times New Roman" pitchFamily="18" charset="0"/>
                <a:ea typeface="TimesNewRoman" charset="-128"/>
                <a:cs typeface="Times New Roman" pitchFamily="18" charset="0"/>
              </a:rPr>
              <a:t>Исследование воды должно быть проведено не позднее 2 ч с момента отбора пробы, </a:t>
            </a:r>
            <a:r>
              <a:rPr kumimoji="0" lang="ru-RU" sz="2000" b="0" i="0" u="none" strike="noStrike" cap="none" normalizeH="0" baseline="0" dirty="0">
                <a:ln>
                  <a:noFill/>
                </a:ln>
                <a:solidFill>
                  <a:schemeClr val="tx1"/>
                </a:solidFill>
                <a:effectLst/>
                <a:latin typeface="Times New Roman" pitchFamily="18" charset="0"/>
                <a:ea typeface="TimesNewRoman" charset="-128"/>
                <a:cs typeface="Times New Roman" pitchFamily="18" charset="0"/>
              </a:rPr>
              <a:t>лишь в виде исключения допускается хранение пробы до 6 ч при температуре 4-5°С. При более длительном и неправильном хранении может наступить размножение или гибель микрофлоры. Доставленные пробы воды регистрируют в специальном журнале с пронумерованными и прошитыми страницами.</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5339</TotalTime>
  <Words>4511</Words>
  <Application>Microsoft Office PowerPoint</Application>
  <PresentationFormat>Экран (4:3)</PresentationFormat>
  <Paragraphs>164</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Times New Roman</vt:lpstr>
      <vt:lpstr>Wingdings</vt:lpstr>
      <vt:lpstr>Тема Office</vt:lpstr>
      <vt:lpstr> Лекция 4. Методы водной микробиологии</vt:lpstr>
      <vt:lpstr>Основные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тақырыбы: Су микробиологиясының даму тарихы мен негізгі қолданылатын әдістер</dc:title>
  <dc:creator>Dell-Admin</dc:creator>
  <cp:lastModifiedBy>Asem Sadvakasova</cp:lastModifiedBy>
  <cp:revision>121</cp:revision>
  <dcterms:created xsi:type="dcterms:W3CDTF">2014-01-01T11:50:25Z</dcterms:created>
  <dcterms:modified xsi:type="dcterms:W3CDTF">2025-02-17T04:13:36Z</dcterms:modified>
</cp:coreProperties>
</file>